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02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7" r:id="rId89"/>
    <p:sldId id="348" r:id="rId90"/>
    <p:sldId id="349" r:id="rId91"/>
    <p:sldId id="346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4"/>
    <p:restoredTop sz="70588"/>
  </p:normalViewPr>
  <p:slideViewPr>
    <p:cSldViewPr>
      <p:cViewPr varScale="1">
        <p:scale>
          <a:sx n="99" d="100"/>
          <a:sy n="99" d="100"/>
        </p:scale>
        <p:origin x="26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94B74-AE6D-451B-9272-182D4B86ED36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2BAA5-DB1D-4CEE-A6FB-D9A58B04750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lang/Object.html?is-external=true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spring.io/spring-boot/docs/current/api/org/springframework/boot/cli/app/SpringApplicationWebApplicationInitializer.html" TargetMode="External"/><Relationship Id="rId4" Type="http://schemas.openxmlformats.org/officeDocument/2006/relationships/hyperlink" Target="https://docs.spring.io/spring-framework/docs/5.0.5.RELEASE/javadoc-api/org/springframework/web/WebApplicationInitializer.html?is-external=tru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docs/whatsnew15.html#new-default-jvm-target-1-8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600" dirty="0"/>
          </a:p>
        </p:txBody>
      </p:sp>
    </p:spTree>
    <p:extLst>
      <p:ext uri="{BB962C8B-B14F-4D97-AF65-F5344CB8AC3E}">
        <p14:creationId xmlns:p14="http://schemas.microsoft.com/office/powerpoint/2010/main" val="3294182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4064143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3145263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 err="1"/>
              <a:t>Vals</a:t>
            </a:r>
            <a:r>
              <a:rPr lang="en-ZA" sz="1300" dirty="0"/>
              <a:t> similar to let in C# and </a:t>
            </a:r>
            <a:r>
              <a:rPr lang="en-ZA" sz="1300" dirty="0" err="1"/>
              <a:t>const</a:t>
            </a:r>
            <a:r>
              <a:rPr lang="en-ZA" sz="1300" dirty="0"/>
              <a:t> in JavaScript</a:t>
            </a:r>
          </a:p>
        </p:txBody>
      </p:sp>
    </p:spTree>
    <p:extLst>
      <p:ext uri="{BB962C8B-B14F-4D97-AF65-F5344CB8AC3E}">
        <p14:creationId xmlns:p14="http://schemas.microsoft.com/office/powerpoint/2010/main" val="723418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 err="1"/>
              <a:t>Vals</a:t>
            </a:r>
            <a:r>
              <a:rPr lang="en-ZA" sz="1300" dirty="0"/>
              <a:t> similar to let in C# and </a:t>
            </a:r>
            <a:r>
              <a:rPr lang="en-ZA" sz="1300" dirty="0" err="1"/>
              <a:t>const</a:t>
            </a:r>
            <a:r>
              <a:rPr lang="en-ZA" sz="1300" dirty="0"/>
              <a:t> in JavaScript</a:t>
            </a:r>
          </a:p>
        </p:txBody>
      </p:sp>
    </p:spTree>
    <p:extLst>
      <p:ext uri="{BB962C8B-B14F-4D97-AF65-F5344CB8AC3E}">
        <p14:creationId xmlns:p14="http://schemas.microsoft.com/office/powerpoint/2010/main" val="2001582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Talk about the return types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A function call that does not have a return value is a statement</a:t>
            </a:r>
          </a:p>
          <a:p>
            <a:endParaRPr lang="en-ZA" sz="1300" dirty="0"/>
          </a:p>
          <a:p>
            <a:r>
              <a:rPr lang="en-ZA" sz="1300" dirty="0"/>
              <a:t>A statement is just a piece of code that does not have a value</a:t>
            </a:r>
          </a:p>
          <a:p>
            <a:endParaRPr lang="en-ZA" sz="1300" dirty="0"/>
          </a:p>
          <a:p>
            <a:r>
              <a:rPr lang="en-ZA" sz="1300" dirty="0"/>
              <a:t>Special: A statement won’t print anything unless it is a print function</a:t>
            </a:r>
          </a:p>
          <a:p>
            <a:endParaRPr lang="en-ZA" sz="1300" dirty="0"/>
          </a:p>
          <a:p>
            <a:r>
              <a:rPr lang="en-ZA" sz="1300" dirty="0" err="1"/>
              <a:t>val</a:t>
            </a:r>
            <a:r>
              <a:rPr lang="en-ZA" sz="1300" dirty="0"/>
              <a:t> a = 47 [right side is an expression]</a:t>
            </a:r>
          </a:p>
          <a:p>
            <a:endParaRPr lang="en-ZA" sz="1300" dirty="0"/>
          </a:p>
          <a:p>
            <a:r>
              <a:rPr lang="en-ZA" sz="1300" dirty="0" err="1"/>
              <a:t>val</a:t>
            </a:r>
            <a:r>
              <a:rPr lang="en-ZA" sz="1300" dirty="0"/>
              <a:t> x = print(“</a:t>
            </a:r>
            <a:r>
              <a:rPr lang="en-ZA" sz="1300" dirty="0" err="1"/>
              <a:t>foo</a:t>
            </a:r>
            <a:r>
              <a:rPr lang="en-ZA" sz="1300" dirty="0"/>
              <a:t>”) [right side will be evaluated and print </a:t>
            </a:r>
            <a:r>
              <a:rPr lang="en-ZA" sz="1300" dirty="0" err="1"/>
              <a:t>foo</a:t>
            </a:r>
            <a:r>
              <a:rPr lang="en-ZA" sz="13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British Computer Scientist who developed the quicksort algorithm and the null reference amongst other things.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He wanted the use of references to be absolutely safe, and the temptation to create a null reference was just too big as it was east to do.</a:t>
            </a:r>
          </a:p>
          <a:p>
            <a:endParaRPr lang="en-ZA" sz="1300" dirty="0"/>
          </a:p>
          <a:p>
            <a:r>
              <a:rPr lang="en-ZA" sz="1300" dirty="0"/>
              <a:t>This led to innumerable errors, vulnerabilities and system crashes…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You will get compilation errors here.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You will get compilation errors here.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 typeface="Arial" panose="020B0604020202020204" pitchFamily="34" charset="0"/>
              <a:buChar char="•"/>
            </a:pPr>
            <a:r>
              <a:rPr lang="en-US" dirty="0"/>
              <a:t>Statically typed programming language for the JVM, Android and the browser (type checking at compile-time)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r>
              <a:rPr lang="en-US" dirty="0"/>
              <a:t>Portable to any operating system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r>
              <a:rPr lang="en-GB" dirty="0"/>
              <a:t>100% interoperable with Java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r>
              <a:rPr lang="en-GB" dirty="0"/>
              <a:t>Runs on a browser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r>
              <a:rPr lang="en-GB" dirty="0"/>
              <a:t>Runs Natively on devices</a:t>
            </a:r>
          </a:p>
          <a:p>
            <a:pPr marL="616894" lvl="1" indent="-168244">
              <a:buFont typeface="Arial" panose="020B0604020202020204" pitchFamily="34" charset="0"/>
              <a:buChar char="•"/>
            </a:pPr>
            <a:r>
              <a:rPr lang="en-US" i="1" dirty="0" err="1"/>
              <a:t>Kotlin</a:t>
            </a:r>
            <a:r>
              <a:rPr lang="en-US" i="1" dirty="0"/>
              <a:t>/Native</a:t>
            </a:r>
            <a:r>
              <a:rPr lang="en-US" dirty="0"/>
              <a:t> is primarily designed to allow compilation for platforms where virtual machines are not desirable or possible (such as iOS, embedded targets), or where developer is willing to produce reasonably-sized self-contained program without need to ship an additional execution runtime.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346620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You will get compilation errors here.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Use ? to say you want to work with nulls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Use ? to say you want to work with nulls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300" dirty="0"/>
              <a:t>Use ? to say you want to work with nulls</a:t>
            </a:r>
          </a:p>
        </p:txBody>
      </p:sp>
    </p:spTree>
    <p:extLst>
      <p:ext uri="{BB962C8B-B14F-4D97-AF65-F5344CB8AC3E}">
        <p14:creationId xmlns:p14="http://schemas.microsoft.com/office/powerpoint/2010/main" val="1214806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274427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447625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955509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616362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98624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68625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400" b="1" dirty="0"/>
              <a:t>Concise -</a:t>
            </a:r>
            <a:r>
              <a:rPr lang="en-US" sz="1400" dirty="0" err="1"/>
              <a:t>Kotlin</a:t>
            </a:r>
            <a:r>
              <a:rPr lang="en-US" sz="1400" dirty="0"/>
              <a:t> is more concise than Java – drastically reduce amount of boilerplate code</a:t>
            </a:r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94068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195154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05707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385104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176669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524204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605008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621247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026688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7773582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r>
              <a:rPr lang="en-US" dirty="0"/>
              <a:t>By default all the object are null safe so they will not accept null as a value but there are scenarios where the value could be null so for those cases explicitly you need to define them by adding ? after its type.</a:t>
            </a:r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364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400" b="1" dirty="0"/>
              <a:t>Safe - </a:t>
            </a:r>
            <a:r>
              <a:rPr lang="en-US" sz="1400" dirty="0"/>
              <a:t>You can choose to avoid entire classes of errors such as null pointer exceptions</a:t>
            </a:r>
          </a:p>
          <a:p>
            <a:endParaRPr lang="en-ZA" sz="13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30403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r>
              <a:rPr lang="en-US" dirty="0"/>
              <a:t>By default all the object are null safe so they will not accept null as a value but there are scenarios where the value could be null so for those cases explicitly you need to define them by adding ? after its type.</a:t>
            </a:r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0665905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253351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7376053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876539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777691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914808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758376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083329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4078946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5734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400" b="1" dirty="0"/>
              <a:t>Versatile - </a:t>
            </a:r>
            <a:r>
              <a:rPr lang="en-US" sz="1400" dirty="0"/>
              <a:t>Build server-side applications, Android apps or frontend code running in the browser</a:t>
            </a:r>
          </a:p>
          <a:p>
            <a:pPr>
              <a:buNone/>
            </a:pPr>
            <a:endParaRPr lang="en-US" sz="14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796421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9821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024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0242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4316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2407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4179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56705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5699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3568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96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1400" b="1" dirty="0"/>
              <a:t>Interoperable - </a:t>
            </a:r>
            <a:r>
              <a:rPr lang="en-US" sz="1400" dirty="0"/>
              <a:t>Leverage existing libraries for the JVM, Android and the browser.</a:t>
            </a:r>
          </a:p>
          <a:p>
            <a:pPr>
              <a:buNone/>
            </a:pPr>
            <a:endParaRPr lang="en-GB" sz="1400" dirty="0"/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5049135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4423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888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17866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61832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8834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1772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9714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8496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82023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2961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1400" b="1" dirty="0"/>
              <a:t>Tool-friendly - </a:t>
            </a:r>
            <a:r>
              <a:rPr lang="en-US" sz="1400" dirty="0"/>
              <a:t>Choose any Java IDE or build from the command line.</a:t>
            </a:r>
          </a:p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39100781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2699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3267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A data class is the same as a normal class, except for the fact that you can deconstruct the class into it’s base </a:t>
            </a:r>
            <a:r>
              <a:rPr lang="en-ZA" baseline="0"/>
              <a:t>instance variables</a:t>
            </a:r>
            <a:r>
              <a:rPr lang="en-ZA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50013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It’s important to remember that the </a:t>
            </a:r>
            <a:r>
              <a:rPr lang="en-US" sz="1600" i="1" dirty="0"/>
              <a:t>Stream</a:t>
            </a:r>
            <a:r>
              <a:rPr lang="en-US" sz="1600" dirty="0"/>
              <a:t> is not a </a:t>
            </a:r>
            <a:r>
              <a:rPr lang="en-US" sz="1600" i="1" dirty="0"/>
              <a:t>Collection.</a:t>
            </a:r>
            <a:r>
              <a:rPr lang="en-US" sz="1600" dirty="0"/>
              <a:t> </a:t>
            </a:r>
            <a:r>
              <a:rPr lang="en-US" sz="1600" b="1" dirty="0"/>
              <a:t>It does not implement </a:t>
            </a:r>
            <a:r>
              <a:rPr lang="en-US" sz="1600" b="1" i="1" dirty="0" err="1"/>
              <a:t>java.util.Collection</a:t>
            </a:r>
            <a:r>
              <a:rPr lang="en-US" sz="1600" b="1" dirty="0"/>
              <a:t> and it does not implement any of the normal semantics of </a:t>
            </a:r>
            <a:r>
              <a:rPr lang="en-US" sz="1600" b="1" i="1" dirty="0"/>
              <a:t>Collections</a:t>
            </a:r>
            <a:r>
              <a:rPr lang="en-US" sz="1600" b="1" dirty="0"/>
              <a:t> in Java.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It is more akin to a one-time </a:t>
            </a:r>
            <a:r>
              <a:rPr lang="en-US" sz="1600" i="1" dirty="0"/>
              <a:t>Iterator</a:t>
            </a:r>
            <a:r>
              <a:rPr lang="en-US" sz="1600" dirty="0"/>
              <a:t> in that it is derived from a </a:t>
            </a:r>
            <a:r>
              <a:rPr lang="en-US" sz="1600" i="1" dirty="0"/>
              <a:t>Collection</a:t>
            </a:r>
            <a:r>
              <a:rPr lang="en-US" sz="1600" dirty="0"/>
              <a:t> and is used to work through it, performing operations on each element that is seen.</a:t>
            </a:r>
            <a:endParaRPr lang="en-ZA" sz="1600" dirty="0"/>
          </a:p>
        </p:txBody>
      </p:sp>
    </p:spTree>
    <p:extLst>
      <p:ext uri="{BB962C8B-B14F-4D97-AF65-F5344CB8AC3E}">
        <p14:creationId xmlns:p14="http://schemas.microsoft.com/office/powerpoint/2010/main" val="19508066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 Kotlin, all collection types already support these operations</a:t>
            </a:r>
            <a:r>
              <a:rPr lang="en-US" dirty="0"/>
              <a:t> without needing to convert them first. A conversion is only needed if the collection semantics are wrong – e.g., a </a:t>
            </a:r>
            <a:r>
              <a:rPr lang="en-US" i="1" dirty="0"/>
              <a:t>Set</a:t>
            </a:r>
            <a:r>
              <a:rPr lang="en-US" dirty="0"/>
              <a:t> has unique elements but is unordered.</a:t>
            </a:r>
          </a:p>
          <a:p>
            <a:endParaRPr lang="en-US" dirty="0"/>
          </a:p>
          <a:p>
            <a:r>
              <a:rPr lang="en-US" dirty="0"/>
              <a:t>One benefit of this is that there’s no need for an initial conversion from a </a:t>
            </a:r>
            <a:r>
              <a:rPr lang="en-US" i="1" dirty="0"/>
              <a:t>Collection</a:t>
            </a:r>
            <a:r>
              <a:rPr lang="en-US" dirty="0"/>
              <a:t> into a </a:t>
            </a:r>
            <a:r>
              <a:rPr lang="en-US" i="1" dirty="0"/>
              <a:t>Stream,</a:t>
            </a:r>
            <a:r>
              <a:rPr lang="en-US" dirty="0"/>
              <a:t> and no need for a final conversion from a </a:t>
            </a:r>
            <a:r>
              <a:rPr lang="en-US" i="1" dirty="0"/>
              <a:t>Stream</a:t>
            </a:r>
            <a:r>
              <a:rPr lang="en-US" dirty="0"/>
              <a:t> back into a collection – using the </a:t>
            </a:r>
            <a:r>
              <a:rPr lang="en-US" i="1" dirty="0"/>
              <a:t>collect()</a:t>
            </a:r>
            <a:r>
              <a:rPr lang="en-US" dirty="0"/>
              <a:t> calls.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5442725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Kotlin, the fact that these are all just normal collections means that this problem never arises. </a:t>
            </a:r>
          </a:p>
          <a:p>
            <a:endParaRPr lang="en-US" b="1" dirty="0"/>
          </a:p>
          <a:p>
            <a:r>
              <a:rPr lang="en-US" b="1" dirty="0"/>
              <a:t>Intermediate state can be assigned to variables and shared quickly</a:t>
            </a:r>
            <a:r>
              <a:rPr lang="en-US" dirty="0"/>
              <a:t>, and just works as we would expect.</a:t>
            </a:r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2105720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things about Java 8 </a:t>
            </a:r>
            <a:r>
              <a:rPr lang="en-US" i="1" dirty="0"/>
              <a:t>Streams</a:t>
            </a:r>
            <a:r>
              <a:rPr lang="en-US" dirty="0"/>
              <a:t> is that they are evaluated lazily. This means that no more work than needed will be performed.</a:t>
            </a:r>
          </a:p>
          <a:p>
            <a:endParaRPr lang="en-US" dirty="0"/>
          </a:p>
          <a:p>
            <a:r>
              <a:rPr lang="en-US" b="1" dirty="0"/>
              <a:t>In Kotlin, collections are eager, rather than lazy</a:t>
            </a:r>
            <a:r>
              <a:rPr lang="en-US" dirty="0"/>
              <a:t>. The exception here is </a:t>
            </a:r>
            <a:r>
              <a:rPr lang="en-US" i="1" dirty="0"/>
              <a:t>Sequence</a:t>
            </a:r>
            <a:r>
              <a:rPr lang="en-US" dirty="0"/>
              <a:t>, which does evaluate lazily.</a:t>
            </a:r>
          </a:p>
          <a:p>
            <a:endParaRPr lang="en-US" dirty="0"/>
          </a:p>
          <a:p>
            <a:r>
              <a:rPr lang="en-US" dirty="0"/>
              <a:t>This is an important distinction to note, as the following example shows:</a:t>
            </a:r>
          </a:p>
          <a:p>
            <a:endParaRPr lang="en-US" dirty="0"/>
          </a:p>
          <a:p>
            <a:r>
              <a:rPr lang="en-US" dirty="0"/>
              <a:t>The Kotlin version of this will perform five </a:t>
            </a:r>
            <a:r>
              <a:rPr lang="en-US" i="1" dirty="0"/>
              <a:t>map()</a:t>
            </a:r>
            <a:r>
              <a:rPr lang="en-US" dirty="0"/>
              <a:t> operations, five </a:t>
            </a:r>
            <a:r>
              <a:rPr lang="en-US" i="1" dirty="0"/>
              <a:t>filter()</a:t>
            </a:r>
            <a:r>
              <a:rPr lang="en-US" dirty="0"/>
              <a:t> operations and then extract the first value. </a:t>
            </a:r>
          </a:p>
          <a:p>
            <a:endParaRPr lang="en-US" dirty="0"/>
          </a:p>
          <a:p>
            <a:r>
              <a:rPr lang="en-US" dirty="0"/>
              <a:t>The Java 8 version will only perform one </a:t>
            </a:r>
            <a:r>
              <a:rPr lang="en-US" i="1" dirty="0"/>
              <a:t>map()</a:t>
            </a:r>
            <a:r>
              <a:rPr lang="en-US" dirty="0"/>
              <a:t> and one </a:t>
            </a:r>
            <a:r>
              <a:rPr lang="en-US" i="1" dirty="0"/>
              <a:t>filter()</a:t>
            </a:r>
            <a:r>
              <a:rPr lang="en-US" dirty="0"/>
              <a:t> because from the perspective of the last operation, no more is needed.</a:t>
            </a:r>
          </a:p>
          <a:p>
            <a:endParaRPr lang="en-US" b="1" dirty="0"/>
          </a:p>
          <a:p>
            <a:r>
              <a:rPr lang="en-US" b="1" dirty="0"/>
              <a:t>All collections in Kotlin can be converted to a lazy sequence using the </a:t>
            </a:r>
            <a:r>
              <a:rPr lang="en-US" b="1" i="1" dirty="0" err="1"/>
              <a:t>asSequence</a:t>
            </a:r>
            <a:r>
              <a:rPr lang="en-US" b="1" i="1" dirty="0"/>
              <a:t>()</a:t>
            </a:r>
            <a:r>
              <a:rPr lang="en-US" b="1" dirty="0"/>
              <a:t> method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Using a </a:t>
            </a:r>
            <a:r>
              <a:rPr lang="en-US" i="1" dirty="0"/>
              <a:t>Sequence</a:t>
            </a:r>
            <a:r>
              <a:rPr lang="en-US" dirty="0"/>
              <a:t> instead of a </a:t>
            </a:r>
            <a:r>
              <a:rPr lang="en-US" i="1" dirty="0"/>
              <a:t>List</a:t>
            </a:r>
            <a:r>
              <a:rPr lang="en-US" dirty="0"/>
              <a:t> in the above example performs the same number of operations as in Java 8.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520979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things about Java 8 </a:t>
            </a:r>
            <a:r>
              <a:rPr lang="en-US" i="1" dirty="0"/>
              <a:t>Streams</a:t>
            </a:r>
            <a:r>
              <a:rPr lang="en-US" dirty="0"/>
              <a:t> is that they are evaluated lazily. This means that no more work than needed will be performed.</a:t>
            </a:r>
          </a:p>
          <a:p>
            <a:endParaRPr lang="en-US" dirty="0"/>
          </a:p>
          <a:p>
            <a:r>
              <a:rPr lang="en-US" b="1" dirty="0"/>
              <a:t>In Kotlin, collections are eager, rather than lazy</a:t>
            </a:r>
            <a:r>
              <a:rPr lang="en-US" dirty="0"/>
              <a:t>. The exception here is </a:t>
            </a:r>
            <a:r>
              <a:rPr lang="en-US" i="1" dirty="0"/>
              <a:t>Sequence</a:t>
            </a:r>
            <a:r>
              <a:rPr lang="en-US" dirty="0"/>
              <a:t>, which does evaluate lazily.</a:t>
            </a:r>
          </a:p>
          <a:p>
            <a:endParaRPr lang="en-US" dirty="0"/>
          </a:p>
          <a:p>
            <a:r>
              <a:rPr lang="en-US" dirty="0"/>
              <a:t>This is an important distinction to note, as the following example shows:</a:t>
            </a:r>
          </a:p>
          <a:p>
            <a:endParaRPr lang="en-US" dirty="0"/>
          </a:p>
          <a:p>
            <a:r>
              <a:rPr lang="en-US" dirty="0"/>
              <a:t>The Kotlin version of this will perform five </a:t>
            </a:r>
            <a:r>
              <a:rPr lang="en-US" i="1" dirty="0"/>
              <a:t>map()</a:t>
            </a:r>
            <a:r>
              <a:rPr lang="en-US" dirty="0"/>
              <a:t> operations, five </a:t>
            </a:r>
            <a:r>
              <a:rPr lang="en-US" i="1" dirty="0"/>
              <a:t>filter()</a:t>
            </a:r>
            <a:r>
              <a:rPr lang="en-US" dirty="0"/>
              <a:t> operations and then extract the first value. </a:t>
            </a:r>
          </a:p>
          <a:p>
            <a:endParaRPr lang="en-US" dirty="0"/>
          </a:p>
          <a:p>
            <a:r>
              <a:rPr lang="en-US" dirty="0"/>
              <a:t>The Java 8 version will only perform one </a:t>
            </a:r>
            <a:r>
              <a:rPr lang="en-US" i="1" dirty="0"/>
              <a:t>map()</a:t>
            </a:r>
            <a:r>
              <a:rPr lang="en-US" dirty="0"/>
              <a:t> and one </a:t>
            </a:r>
            <a:r>
              <a:rPr lang="en-US" i="1" dirty="0"/>
              <a:t>filter()</a:t>
            </a:r>
            <a:r>
              <a:rPr lang="en-US" dirty="0"/>
              <a:t> because from the perspective of the last operation, no more is needed.</a:t>
            </a:r>
          </a:p>
          <a:p>
            <a:endParaRPr lang="en-US" b="1" dirty="0"/>
          </a:p>
          <a:p>
            <a:r>
              <a:rPr lang="en-US" b="1" dirty="0"/>
              <a:t>All collections in Kotlin can be converted to a lazy sequence using the </a:t>
            </a:r>
            <a:r>
              <a:rPr lang="en-US" b="1" i="1" dirty="0" err="1"/>
              <a:t>asSequence</a:t>
            </a:r>
            <a:r>
              <a:rPr lang="en-US" b="1" i="1" dirty="0"/>
              <a:t>()</a:t>
            </a:r>
            <a:r>
              <a:rPr lang="en-US" b="1" dirty="0"/>
              <a:t> method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Using a </a:t>
            </a:r>
            <a:r>
              <a:rPr lang="en-US" i="1" dirty="0"/>
              <a:t>Sequence</a:t>
            </a:r>
            <a:r>
              <a:rPr lang="en-US" dirty="0"/>
              <a:t> instead of a </a:t>
            </a:r>
            <a:r>
              <a:rPr lang="en-US" i="1" dirty="0"/>
              <a:t>List</a:t>
            </a:r>
            <a:r>
              <a:rPr lang="en-US" dirty="0"/>
              <a:t> in the above example performs the same number of operations as in Java 8.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520979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key things about Java 8 </a:t>
            </a:r>
            <a:r>
              <a:rPr lang="en-US" i="1" dirty="0"/>
              <a:t>Streams</a:t>
            </a:r>
            <a:r>
              <a:rPr lang="en-US" dirty="0"/>
              <a:t> is that they are evaluated lazily. This means that no more work than needed will be performed.</a:t>
            </a:r>
          </a:p>
          <a:p>
            <a:endParaRPr lang="en-US" dirty="0"/>
          </a:p>
          <a:p>
            <a:r>
              <a:rPr lang="en-US" b="1" dirty="0"/>
              <a:t>In Kotlin, collections are eager, rather than lazy</a:t>
            </a:r>
            <a:r>
              <a:rPr lang="en-US" dirty="0"/>
              <a:t>. The exception here is </a:t>
            </a:r>
            <a:r>
              <a:rPr lang="en-US" i="1" dirty="0"/>
              <a:t>Sequence</a:t>
            </a:r>
            <a:r>
              <a:rPr lang="en-US" dirty="0"/>
              <a:t>, which does evaluate lazily.</a:t>
            </a:r>
          </a:p>
          <a:p>
            <a:endParaRPr lang="en-US" dirty="0"/>
          </a:p>
          <a:p>
            <a:r>
              <a:rPr lang="en-US" dirty="0"/>
              <a:t>This is an important distinction to note, as the following example shows:</a:t>
            </a:r>
          </a:p>
          <a:p>
            <a:endParaRPr lang="en-US" dirty="0"/>
          </a:p>
          <a:p>
            <a:r>
              <a:rPr lang="en-US" dirty="0"/>
              <a:t>The Kotlin version of this will perform five </a:t>
            </a:r>
            <a:r>
              <a:rPr lang="en-US" i="1" dirty="0"/>
              <a:t>map()</a:t>
            </a:r>
            <a:r>
              <a:rPr lang="en-US" dirty="0"/>
              <a:t> operations, five </a:t>
            </a:r>
            <a:r>
              <a:rPr lang="en-US" i="1" dirty="0"/>
              <a:t>filter()</a:t>
            </a:r>
            <a:r>
              <a:rPr lang="en-US" dirty="0"/>
              <a:t> operations and then extract the first value. </a:t>
            </a:r>
          </a:p>
          <a:p>
            <a:endParaRPr lang="en-US" dirty="0"/>
          </a:p>
          <a:p>
            <a:r>
              <a:rPr lang="en-US" dirty="0"/>
              <a:t>The Java 8 version will only perform one </a:t>
            </a:r>
            <a:r>
              <a:rPr lang="en-US" i="1" dirty="0"/>
              <a:t>map()</a:t>
            </a:r>
            <a:r>
              <a:rPr lang="en-US" dirty="0"/>
              <a:t> and one </a:t>
            </a:r>
            <a:r>
              <a:rPr lang="en-US" i="1" dirty="0"/>
              <a:t>filter()</a:t>
            </a:r>
            <a:r>
              <a:rPr lang="en-US" dirty="0"/>
              <a:t> because from the perspective of the last operation, no more is needed.</a:t>
            </a:r>
          </a:p>
          <a:p>
            <a:endParaRPr lang="en-US" b="1" dirty="0"/>
          </a:p>
          <a:p>
            <a:r>
              <a:rPr lang="en-US" b="1" dirty="0"/>
              <a:t>All collections in Kotlin can be converted to a lazy sequence using the </a:t>
            </a:r>
            <a:r>
              <a:rPr lang="en-US" b="1" i="1" dirty="0" err="1"/>
              <a:t>asSequence</a:t>
            </a:r>
            <a:r>
              <a:rPr lang="en-US" b="1" i="1" dirty="0"/>
              <a:t>()</a:t>
            </a:r>
            <a:r>
              <a:rPr lang="en-US" b="1" dirty="0"/>
              <a:t> method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Using a </a:t>
            </a:r>
            <a:r>
              <a:rPr lang="en-US" i="1" dirty="0"/>
              <a:t>Sequence</a:t>
            </a:r>
            <a:r>
              <a:rPr lang="en-US" dirty="0"/>
              <a:t> instead of a </a:t>
            </a:r>
            <a:r>
              <a:rPr lang="en-US" i="1" dirty="0"/>
              <a:t>List</a:t>
            </a:r>
            <a:r>
              <a:rPr lang="en-US" dirty="0"/>
              <a:t> in the above example performs the same number of operations as in Java 8.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9520979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12898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0489270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5982077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8822026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2701401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them have additional variations to work with how Kotlin has differences – there is </a:t>
            </a:r>
            <a:r>
              <a:rPr lang="en-US" i="1" dirty="0"/>
              <a:t>first()</a:t>
            </a:r>
            <a:r>
              <a:rPr lang="en-US" dirty="0"/>
              <a:t> and </a:t>
            </a:r>
            <a:r>
              <a:rPr lang="en-US" i="1" dirty="0" err="1"/>
              <a:t>firstOrNull</a:t>
            </a:r>
            <a:r>
              <a:rPr lang="en-US" i="1" dirty="0"/>
              <a:t>()</a:t>
            </a:r>
            <a:r>
              <a:rPr lang="en-US" dirty="0"/>
              <a:t>, where </a:t>
            </a:r>
            <a:r>
              <a:rPr lang="en-US" i="1" dirty="0"/>
              <a:t>first</a:t>
            </a:r>
            <a:r>
              <a:rPr lang="en-US" dirty="0"/>
              <a:t> throws if the collection is empty, but returns a non-nullable type otherwise.</a:t>
            </a:r>
          </a:p>
          <a:p>
            <a:endParaRPr lang="en-US" dirty="0"/>
          </a:p>
          <a:p>
            <a:r>
              <a:rPr lang="en-US" dirty="0"/>
              <a:t>The interesting case is </a:t>
            </a:r>
            <a:r>
              <a:rPr lang="en-US" i="1" dirty="0"/>
              <a:t>collect</a:t>
            </a:r>
            <a:r>
              <a:rPr lang="en-US" dirty="0"/>
              <a:t>. Java 8 uses this to be able to collect all </a:t>
            </a:r>
            <a:r>
              <a:rPr lang="en-US" i="1" dirty="0"/>
              <a:t>Stream</a:t>
            </a:r>
            <a:r>
              <a:rPr lang="en-US" dirty="0"/>
              <a:t> elements to some collection using a provided strategy.</a:t>
            </a:r>
          </a:p>
          <a:p>
            <a:endParaRPr lang="en-US" dirty="0"/>
          </a:p>
          <a:p>
            <a:r>
              <a:rPr lang="en-US" dirty="0"/>
              <a:t>This allows for an arbitrary </a:t>
            </a:r>
            <a:r>
              <a:rPr lang="en-US" i="1" dirty="0"/>
              <a:t>Collector</a:t>
            </a:r>
            <a:r>
              <a:rPr lang="en-US" dirty="0"/>
              <a:t> to be provided, which will be provided with every element in the collection and will produce an output of some kind. These are used from the </a:t>
            </a:r>
            <a:r>
              <a:rPr lang="en-US" i="1" dirty="0"/>
              <a:t>Collectors</a:t>
            </a:r>
            <a:r>
              <a:rPr lang="en-US" dirty="0"/>
              <a:t> helper class, but we can write our own if needed.</a:t>
            </a:r>
          </a:p>
          <a:p>
            <a:endParaRPr lang="en-US" dirty="0"/>
          </a:p>
          <a:p>
            <a:r>
              <a:rPr lang="en-US" b="1" dirty="0"/>
              <a:t>In Kotlin there are direct replacements for almost all of the standard collectors available directly as members on the collection object itself</a:t>
            </a:r>
            <a:r>
              <a:rPr lang="en-US" dirty="0"/>
              <a:t> – there is no need for an additional step with the collector being provided.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69553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7744891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5368179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0807538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5458387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049051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err="1"/>
              <a:t>org.springframework.boot.web.servlet.support</a:t>
            </a:r>
            <a:endParaRPr lang="en-ZA" dirty="0"/>
          </a:p>
          <a:p>
            <a:r>
              <a:rPr lang="en-ZA" b="1" dirty="0"/>
              <a:t>Class </a:t>
            </a:r>
            <a:r>
              <a:rPr lang="en-ZA" b="1" dirty="0" err="1"/>
              <a:t>SpringBootServletInitializer</a:t>
            </a:r>
            <a:endParaRPr lang="en-ZA" b="1" dirty="0"/>
          </a:p>
          <a:p>
            <a:r>
              <a:rPr lang="en-ZA" dirty="0" err="1">
                <a:hlinkClick r:id="rId3" tooltip="class or interface in java.lang"/>
              </a:rPr>
              <a:t>java.lang.Object</a:t>
            </a:r>
            <a:endParaRPr lang="en-ZA" dirty="0"/>
          </a:p>
          <a:p>
            <a:pPr lvl="1"/>
            <a:r>
              <a:rPr lang="en-ZA" dirty="0"/>
              <a:t>org.springframework.boot.web.servlet.support.SpringBootServletInitializer</a:t>
            </a:r>
          </a:p>
          <a:p>
            <a:r>
              <a:rPr lang="en-ZA" dirty="0"/>
              <a:t>All Implemented Interfaces: </a:t>
            </a:r>
            <a:r>
              <a:rPr lang="en-ZA" dirty="0" err="1">
                <a:hlinkClick r:id="rId4" tooltip="class or interface in org.springframework.web"/>
              </a:rPr>
              <a:t>WebApplicationInitializer</a:t>
            </a:r>
            <a:r>
              <a:rPr lang="en-ZA" dirty="0"/>
              <a:t> Direct Known Subclasses: </a:t>
            </a:r>
            <a:r>
              <a:rPr lang="en-ZA" dirty="0" err="1">
                <a:hlinkClick r:id="rId5" tooltip="class in org.springframework.boot.cli.app"/>
              </a:rPr>
              <a:t>SpringApplicationWebApplicationInitializer</a:t>
            </a:r>
            <a:r>
              <a:rPr lang="en-ZA" dirty="0"/>
              <a:t> </a:t>
            </a:r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119395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940681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2788199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45681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6661617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aseline="0" dirty="0"/>
              <a:t>They are reserved keywords…</a:t>
            </a:r>
          </a:p>
        </p:txBody>
      </p:sp>
    </p:spTree>
    <p:extLst>
      <p:ext uri="{BB962C8B-B14F-4D97-AF65-F5344CB8AC3E}">
        <p14:creationId xmlns:p14="http://schemas.microsoft.com/office/powerpoint/2010/main" val="6173486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Most of the stream operations we are used to from Java 8 are directly usable in Kotlin on the standard Collection classes, with no need to convert to a </a:t>
            </a:r>
            <a:r>
              <a:rPr lang="en-US" sz="1400" i="1" dirty="0"/>
              <a:t>Stream</a:t>
            </a:r>
            <a:r>
              <a:rPr lang="en-US" sz="1400" dirty="0"/>
              <a:t> first.</a:t>
            </a:r>
          </a:p>
          <a:p>
            <a:endParaRPr lang="en-US" sz="1400" dirty="0"/>
          </a:p>
          <a:p>
            <a:r>
              <a:rPr lang="en-US" sz="1400" dirty="0"/>
              <a:t>In addition, Kotlin adds more flexibility to how this works, by adding more operations that can be used and more variation on the existing operations.</a:t>
            </a:r>
          </a:p>
          <a:p>
            <a:endParaRPr lang="en-US" sz="1400" dirty="0"/>
          </a:p>
          <a:p>
            <a:r>
              <a:rPr lang="en-US" sz="1400" dirty="0"/>
              <a:t>However, Kotlin is eager by default, not lazy. This can cause additional work to be performed if we are not careful about the collection types that are being used.</a:t>
            </a:r>
          </a:p>
          <a:p>
            <a:pPr marL="168244" indent="-168244">
              <a:buFont typeface="Arial" panose="020B0604020202020204" pitchFamily="34" charset="0"/>
              <a:buChar char="•"/>
            </a:pPr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2430995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6208690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40242611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32996667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b="0" i="0" dirty="0">
                <a:solidFill>
                  <a:srgbClr val="19191C"/>
                </a:solidFill>
                <a:effectLst/>
                <a:latin typeface="JetBrains Sans"/>
              </a:rPr>
              <a:t>Kotlin lets you choose the version of JVM for execution. By default, the Kotlin/JVM compiler produces Java 8 compatible bytecode. If you want to make use of optimizations available in newer versions of Java, you can explicitly specify the target Java version from 9 to 19. Note that in this case the resulting bytecode might not run on lower versions. Starting with </a:t>
            </a:r>
            <a:r>
              <a:rPr lang="en-GB" sz="2000" b="0" i="0" u="none" strike="noStrike" dirty="0">
                <a:effectLst/>
                <a:latin typeface="JetBrains Sans"/>
                <a:hlinkClick r:id="rId3"/>
              </a:rPr>
              <a:t>Kotlin 1.5</a:t>
            </a:r>
            <a:r>
              <a:rPr lang="en-GB" sz="2000" b="0" i="0" dirty="0">
                <a:solidFill>
                  <a:srgbClr val="19191C"/>
                </a:solidFill>
                <a:effectLst/>
                <a:latin typeface="JetBrains Sans"/>
              </a:rPr>
              <a:t>, the compiler does not support producing bytecode compatible with Java versions below 8.</a:t>
            </a:r>
            <a:endParaRPr lang="en-ZA" sz="1300" dirty="0"/>
          </a:p>
        </p:txBody>
      </p:sp>
    </p:spTree>
    <p:extLst>
      <p:ext uri="{BB962C8B-B14F-4D97-AF65-F5344CB8AC3E}">
        <p14:creationId xmlns:p14="http://schemas.microsoft.com/office/powerpoint/2010/main" val="22430995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Classes, objects, interfaces, constructors, functions, properties and their setters can have </a:t>
            </a:r>
            <a:r>
              <a:rPr lang="en-US" i="1" dirty="0"/>
              <a:t>visibility modifiers</a:t>
            </a:r>
            <a:r>
              <a:rPr lang="en-US" dirty="0"/>
              <a:t>. (Getters always have the same visibility as the property.) There are four visibility modifiers in </a:t>
            </a:r>
            <a:r>
              <a:rPr lang="en-US" dirty="0" err="1"/>
              <a:t>Kotlin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private, protected, internal and public. The default visibility, used if there is no explicit modifier, is public.</a:t>
            </a:r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  <a:p>
            <a:endParaRPr lang="en-ZA" baseline="0" dirty="0"/>
          </a:p>
        </p:txBody>
      </p:sp>
    </p:spTree>
    <p:extLst>
      <p:ext uri="{BB962C8B-B14F-4D97-AF65-F5344CB8AC3E}">
        <p14:creationId xmlns:p14="http://schemas.microsoft.com/office/powerpoint/2010/main" val="211084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28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89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3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862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999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02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860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810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5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1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21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46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77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4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0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1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2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B2777C-D1F3-4DD6-8C04-AEE29DE3AB15}" type="datetimeFigureOut">
              <a:rPr lang="en-GB" smtClean="0"/>
              <a:pPr/>
              <a:t>25/06/2023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83FFE0-7BA4-4834-A94B-9E2DF14F065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266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christoffsmith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keepsafe-engineering/kotlin-vs-java-compilation-speed-e6c174b39b5d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keepsafe-engineering/kotlin-vs-java-compilation-speed-e6c174b39b5d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etBrains/kotlin-benchmarks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4299EA87-A4A2-FC48-D3E5-F1E15EF751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413579"/>
            <a:ext cx="5670303" cy="405240"/>
          </a:xfrm>
        </p:spPr>
        <p:txBody>
          <a:bodyPr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Ubuntu Medium"/>
                <a:cs typeface="Ubuntu Medium"/>
                <a:sym typeface="Ubuntu Medium"/>
              </a:rPr>
              <a:t>The Force is Strong with Kotlin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539" y="2818819"/>
            <a:ext cx="5398295" cy="4052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Ubuntu Medium"/>
                <a:cs typeface="Ubuntu Medium"/>
                <a:sym typeface="Ubuntu Medium"/>
              </a:rPr>
              <a:t>Presenter: Christoff Smith</a:t>
            </a: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AD2E0214-FCF2-777B-3AB2-07870EC9BF9B}"/>
              </a:ext>
            </a:extLst>
          </p:cNvPr>
          <p:cNvSpPr txBox="1"/>
          <p:nvPr/>
        </p:nvSpPr>
        <p:spPr>
          <a:xfrm>
            <a:off x="531539" y="3140968"/>
            <a:ext cx="3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Date: 27/06/2023</a:t>
            </a:r>
            <a:endParaRPr dirty="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(Read </a:t>
            </a:r>
            <a:r>
              <a:rPr lang="en-ZA" dirty="0" err="1"/>
              <a:t>Eval</a:t>
            </a:r>
            <a:r>
              <a:rPr lang="en-ZA" dirty="0"/>
              <a:t> Print Loop)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4351" y="2142069"/>
            <a:ext cx="7598569" cy="6388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Enter a statement and press Ctrl + Enter to evaluate the expression.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9D53-C6BF-4A77-874B-56C23202C8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492896"/>
            <a:ext cx="8229600" cy="35754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3E0CE-9D25-4C9C-B880-EFE22882479D}"/>
              </a:ext>
            </a:extLst>
          </p:cNvPr>
          <p:cNvSpPr/>
          <p:nvPr/>
        </p:nvSpPr>
        <p:spPr>
          <a:xfrm>
            <a:off x="3233515" y="1638013"/>
            <a:ext cx="1080120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53912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ZA" sz="3300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6"/>
            <a:ext cx="8229600" cy="472372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endParaRPr lang="en-ZA" dirty="0"/>
          </a:p>
          <a:p>
            <a:pPr>
              <a:buNone/>
            </a:pPr>
            <a:r>
              <a:rPr lang="en-ZA" dirty="0"/>
              <a:t>Slides and code available @</a:t>
            </a:r>
          </a:p>
          <a:p>
            <a:pPr>
              <a:buNone/>
            </a:pPr>
            <a:r>
              <a:rPr lang="en-ZA" dirty="0">
                <a:hlinkClick r:id="rId3"/>
              </a:rPr>
              <a:t>https://about.me/christoffsmith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FD783-0135-4830-AA54-B3E5A09CCB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628800"/>
            <a:ext cx="295275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1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(Read </a:t>
            </a:r>
            <a:r>
              <a:rPr lang="en-ZA" dirty="0" err="1"/>
              <a:t>Eval</a:t>
            </a:r>
            <a:r>
              <a:rPr lang="en-ZA" dirty="0"/>
              <a:t> Print Loop)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Enter a statement and press Ctrl + Enter to evaluate the expression.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9D53-C6BF-4A77-874B-56C23202C8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219265"/>
            <a:ext cx="8229600" cy="35754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3E0CE-9D25-4C9C-B880-EFE22882479D}"/>
              </a:ext>
            </a:extLst>
          </p:cNvPr>
          <p:cNvSpPr/>
          <p:nvPr/>
        </p:nvSpPr>
        <p:spPr>
          <a:xfrm>
            <a:off x="755576" y="3429000"/>
            <a:ext cx="504056" cy="6048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324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(Read </a:t>
            </a:r>
            <a:r>
              <a:rPr lang="en-ZA" dirty="0" err="1"/>
              <a:t>Eval</a:t>
            </a:r>
            <a:r>
              <a:rPr lang="en-ZA" dirty="0"/>
              <a:t> Print Loop)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Enter a statement and press Ctrl + Enter to evaluate the expression.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9D53-C6BF-4A77-874B-56C23202C8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219265"/>
            <a:ext cx="8229600" cy="35754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3E0CE-9D25-4C9C-B880-EFE22882479D}"/>
              </a:ext>
            </a:extLst>
          </p:cNvPr>
          <p:cNvSpPr/>
          <p:nvPr/>
        </p:nvSpPr>
        <p:spPr>
          <a:xfrm>
            <a:off x="1187624" y="4465915"/>
            <a:ext cx="936104" cy="10369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6225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– </a:t>
            </a:r>
            <a:r>
              <a:rPr lang="en-ZA" dirty="0" err="1"/>
              <a:t>vars</a:t>
            </a:r>
            <a:r>
              <a:rPr lang="en-ZA" dirty="0"/>
              <a:t> and </a:t>
            </a:r>
            <a:r>
              <a:rPr lang="en-ZA" dirty="0" err="1"/>
              <a:t>vals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124746"/>
            <a:ext cx="8229600" cy="51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r>
              <a:rPr lang="en-ZA" b="1" u="sng" dirty="0"/>
              <a:t>Notes:</a:t>
            </a:r>
          </a:p>
          <a:p>
            <a:r>
              <a:rPr lang="en-ZA" dirty="0"/>
              <a:t>Good practise to use </a:t>
            </a:r>
            <a:r>
              <a:rPr lang="en-ZA" dirty="0" err="1"/>
              <a:t>val</a:t>
            </a:r>
            <a:r>
              <a:rPr lang="en-ZA" dirty="0"/>
              <a:t> for finals.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5F484-4387-4D25-A5D1-7B85FF4E96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75174"/>
            <a:ext cx="8229600" cy="38420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827584" y="1873627"/>
            <a:ext cx="4104456" cy="8640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823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REPL – </a:t>
            </a:r>
            <a:r>
              <a:rPr lang="en-ZA" dirty="0" err="1"/>
              <a:t>vars</a:t>
            </a:r>
            <a:r>
              <a:rPr lang="en-ZA" dirty="0"/>
              <a:t> and </a:t>
            </a:r>
            <a:r>
              <a:rPr lang="en-ZA" dirty="0" err="1"/>
              <a:t>vals</a:t>
            </a:r>
            <a:endParaRPr lang="en-Z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124746"/>
            <a:ext cx="8229600" cy="51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r>
              <a:rPr lang="en-ZA" b="1" u="sng" dirty="0"/>
              <a:t>Notes:</a:t>
            </a:r>
          </a:p>
          <a:p>
            <a:r>
              <a:rPr lang="en-ZA" dirty="0"/>
              <a:t>Good practise to use </a:t>
            </a:r>
            <a:r>
              <a:rPr lang="en-ZA" dirty="0" err="1"/>
              <a:t>val</a:t>
            </a:r>
            <a:r>
              <a:rPr lang="en-ZA" dirty="0"/>
              <a:t> for finals.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5F484-4387-4D25-A5D1-7B85FF4E96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75174"/>
            <a:ext cx="8229600" cy="38420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827584" y="2737723"/>
            <a:ext cx="5544616" cy="22466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944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Expressions vs. Statements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Expressions: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B1644-D7DE-4280-A899-958129BD31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204864"/>
            <a:ext cx="8219255" cy="39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3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Expressions vs. Statements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Statements: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93BE1-A1D3-4DF7-B94C-FDD6B134BC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276872"/>
            <a:ext cx="8219256" cy="32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NULLS ARE BAD! NULLS ARE DANGEROUS!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060848"/>
            <a:ext cx="8229600" cy="4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2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Inventor apologises…, for a “billion dollar mistake”!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960037"/>
            <a:ext cx="8229600" cy="40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9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(3)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6225C-7172-4BE7-94CD-861B64A358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925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187624" y="2420888"/>
            <a:ext cx="4176464" cy="9505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98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5D35A67B-D82E-845B-CC0F-64C6CB641F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6872"/>
            <a:ext cx="7772400" cy="376147"/>
          </a:xfrm>
        </p:spPr>
        <p:txBody>
          <a:bodyPr>
            <a:normAutofit fontScale="90000"/>
          </a:bodyPr>
          <a:lstStyle/>
          <a:p>
            <a:r>
              <a:rPr lang="en-ZA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About me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699391"/>
            <a:ext cx="8136904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 Developer and Scrum Master @ Team </a:t>
            </a:r>
            <a:r>
              <a:rPr kumimoji="0" lang="en-US" altLang="en-US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Wonen</a:t>
            </a:r>
            <a:r>
              <a:rPr kumimoji="0" lang="en-US" altLang="en-US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Aankoop</a:t>
            </a:r>
            <a:endParaRPr kumimoji="0" lang="en-US" altLang="en-US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17 years of Java experience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Primar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ily in the Banking sector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Standard Bank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ABSA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 Unicode MS"/>
              </a:rPr>
              <a:t>FNB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 Unicode MS"/>
              </a:rPr>
              <a:t>ING</a:t>
            </a:r>
            <a:endParaRPr lang="en-US" altLang="en-US" sz="2400" dirty="0">
              <a:solidFill>
                <a:schemeClr val="tx1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4952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(4)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6225C-7172-4BE7-94CD-861B64A358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925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187624" y="3501008"/>
            <a:ext cx="4176464" cy="9505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98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(5)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6225C-7172-4BE7-94CD-861B64A358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925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187624" y="4509120"/>
            <a:ext cx="7488832" cy="120973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986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(6)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CC10E-C0A8-4932-AAB0-5755B1ACCD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752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331640" y="2492896"/>
            <a:ext cx="2592288" cy="8640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862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(7)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CC10E-C0A8-4932-AAB0-5755B1ACCD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752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331640" y="3284984"/>
            <a:ext cx="3168352" cy="5184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862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REPL – Nullable variables (8)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9594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b="1" u="sng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CC10E-C0A8-4932-AAB0-5755B1ACCD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8219256" cy="4752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1331640" y="3789040"/>
            <a:ext cx="5760640" cy="17281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862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Best features of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C707D-43AB-4261-9A8A-AF9184F4D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620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70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400DB55-7C7F-41A1-B54E-FBE6CC13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BE3C32-7663-4B87-BC17-B73D7A41DB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1916832"/>
            <a:ext cx="3592882" cy="38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1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(1)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539552" y="285293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141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(2)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539552" y="306896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983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(3)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971600" y="3284984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2;p14">
            <a:extLst>
              <a:ext uri="{FF2B5EF4-FFF2-40B4-BE49-F238E27FC236}">
                <a16:creationId xmlns:a16="http://schemas.microsoft.com/office/drawing/2014/main" id="{4C7F833E-D8E1-49DA-2868-5A8DBB4712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2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91" y="231845"/>
            <a:ext cx="8229600" cy="706091"/>
          </a:xfrm>
        </p:spPr>
        <p:txBody>
          <a:bodyPr/>
          <a:lstStyle/>
          <a:p>
            <a:r>
              <a:rPr lang="en-ZA" dirty="0"/>
              <a:t>A brief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E988-C3E4-4ACC-ADDF-4679235BF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12474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Z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7014F5-32D1-406A-9870-1412CD6A6067}"/>
              </a:ext>
            </a:extLst>
          </p:cNvPr>
          <p:cNvSpPr/>
          <p:nvPr/>
        </p:nvSpPr>
        <p:spPr>
          <a:xfrm rot="10800000" flipH="1" flipV="1">
            <a:off x="3893096" y="2948884"/>
            <a:ext cx="1378496" cy="8776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dirty="0"/>
              <a:t>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6643B4-E54D-4D51-A5CA-7B6DE813E04C}"/>
              </a:ext>
            </a:extLst>
          </p:cNvPr>
          <p:cNvSpPr/>
          <p:nvPr/>
        </p:nvSpPr>
        <p:spPr>
          <a:xfrm>
            <a:off x="4972034" y="1634479"/>
            <a:ext cx="1512168" cy="691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Statically typed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5AF7D7-84D9-4A89-A9F5-56E2B33FCEA3}"/>
              </a:ext>
            </a:extLst>
          </p:cNvPr>
          <p:cNvSpPr/>
          <p:nvPr/>
        </p:nvSpPr>
        <p:spPr>
          <a:xfrm>
            <a:off x="6258886" y="2906238"/>
            <a:ext cx="1548172" cy="9629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1750" dirty="0"/>
              <a:t>Portable to any operating system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87047-6DC0-4F41-B4C1-230ABEE605CA}"/>
              </a:ext>
            </a:extLst>
          </p:cNvPr>
          <p:cNvSpPr/>
          <p:nvPr/>
        </p:nvSpPr>
        <p:spPr>
          <a:xfrm>
            <a:off x="4972034" y="4380659"/>
            <a:ext cx="1552056" cy="9785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100% interoperable with Java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B04397-5781-47E1-ABCA-5EC24D22277E}"/>
              </a:ext>
            </a:extLst>
          </p:cNvPr>
          <p:cNvSpPr/>
          <p:nvPr/>
        </p:nvSpPr>
        <p:spPr>
          <a:xfrm>
            <a:off x="2695702" y="4356491"/>
            <a:ext cx="1512168" cy="9796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Enterprise ready since 2015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F6130A-B2B2-4C76-8159-20AAAA8CD429}"/>
              </a:ext>
            </a:extLst>
          </p:cNvPr>
          <p:cNvSpPr/>
          <p:nvPr/>
        </p:nvSpPr>
        <p:spPr>
          <a:xfrm>
            <a:off x="1131197" y="2948884"/>
            <a:ext cx="1488495" cy="8776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Developed by </a:t>
            </a:r>
            <a:r>
              <a:rPr lang="en-ZA" dirty="0" err="1"/>
              <a:t>JetBrains</a:t>
            </a:r>
            <a:endParaRPr lang="en-Z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A4C160-5858-457C-98C2-F1D1F8C8D432}"/>
              </a:ext>
            </a:extLst>
          </p:cNvPr>
          <p:cNvSpPr/>
          <p:nvPr/>
        </p:nvSpPr>
        <p:spPr>
          <a:xfrm>
            <a:off x="2782468" y="1634479"/>
            <a:ext cx="1386707" cy="691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Runs everywhere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B15946-1D6C-4851-B785-BE9EC2CBA6E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271592" y="3387727"/>
            <a:ext cx="987294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622B2-15A9-4046-8E80-489AA791BF49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flipH="1">
            <a:off x="2619692" y="3387727"/>
            <a:ext cx="12734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B73DB22-10E6-4017-BCF2-7FEB91381D50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364275" y="2341123"/>
            <a:ext cx="968765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037CCD09-4EE8-4F75-9993-F570DD132DA1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4326976" y="4224871"/>
            <a:ext cx="1043362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16875C4-F76F-4569-B799-3EAED9220BF5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V="1">
            <a:off x="3795053" y="2354239"/>
            <a:ext cx="968765" cy="220522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AEC6355-1CD8-41A4-9A2D-96DE685C07D3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3788899" y="4245538"/>
            <a:ext cx="1019771" cy="181826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E23C37-280B-467B-9D0F-FC38E71D0742}"/>
              </a:ext>
            </a:extLst>
          </p:cNvPr>
          <p:cNvSpPr txBox="1"/>
          <p:nvPr/>
        </p:nvSpPr>
        <p:spPr>
          <a:xfrm>
            <a:off x="6930937" y="1634480"/>
            <a:ext cx="1763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Type checking at compile time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CECD9-8F96-496C-AFE1-0A2995B64566}"/>
              </a:ext>
            </a:extLst>
          </p:cNvPr>
          <p:cNvSpPr txBox="1"/>
          <p:nvPr/>
        </p:nvSpPr>
        <p:spPr>
          <a:xfrm>
            <a:off x="6925513" y="4518487"/>
            <a:ext cx="1763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Mix Java &amp; </a:t>
            </a:r>
            <a:r>
              <a:rPr lang="en-ZA" sz="1600" dirty="0" err="1"/>
              <a:t>Kotlin</a:t>
            </a:r>
            <a:r>
              <a:rPr lang="en-ZA" sz="1600" dirty="0"/>
              <a:t> libraries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D15614-43A7-45B3-8305-9C0DADF14D22}"/>
              </a:ext>
            </a:extLst>
          </p:cNvPr>
          <p:cNvCxnSpPr>
            <a:stCxn id="7" idx="3"/>
            <a:endCxn id="45" idx="1"/>
          </p:cNvCxnSpPr>
          <p:nvPr/>
        </p:nvCxnSpPr>
        <p:spPr>
          <a:xfrm flipV="1">
            <a:off x="6484202" y="1926868"/>
            <a:ext cx="446735" cy="5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F197B3-E82E-469E-98D5-855DE0466D79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 flipV="1">
            <a:off x="6524090" y="4810875"/>
            <a:ext cx="401423" cy="5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78BDBDC-EB3C-42B7-90CC-A74EB1ED54BC}"/>
              </a:ext>
            </a:extLst>
          </p:cNvPr>
          <p:cNvSpPr txBox="1"/>
          <p:nvPr/>
        </p:nvSpPr>
        <p:spPr>
          <a:xfrm>
            <a:off x="469919" y="1629253"/>
            <a:ext cx="1792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Browser &amp;</a:t>
            </a:r>
          </a:p>
          <a:p>
            <a:r>
              <a:rPr lang="en-ZA" sz="1600" dirty="0"/>
              <a:t>Natively on devices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2234F2-39D8-477E-BE13-1B0466CA6D0F}"/>
              </a:ext>
            </a:extLst>
          </p:cNvPr>
          <p:cNvCxnSpPr>
            <a:cxnSpLocks/>
            <a:stCxn id="12" idx="1"/>
            <a:endCxn id="64" idx="3"/>
          </p:cNvCxnSpPr>
          <p:nvPr/>
        </p:nvCxnSpPr>
        <p:spPr>
          <a:xfrm flipH="1" flipV="1">
            <a:off x="2262458" y="1921641"/>
            <a:ext cx="520010" cy="5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11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5" grpId="0"/>
      <p:bldP spid="55" grpId="0"/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(4)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971600" y="3501008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976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(5)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899592" y="429309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209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(6)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899592" y="4581128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2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(7)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/>
          <p:nvPr/>
        </p:nvCxnSpPr>
        <p:spPr>
          <a:xfrm>
            <a:off x="899592" y="501317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04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(8)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60848"/>
            <a:ext cx="781015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lazy"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 the mode is busy."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"Now this is looking interesting, between 3 and 10"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"Not in 11 to 14"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 mode is super-productive, being 3*5"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don't know that mode. The mode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result)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4AAB7-9E14-467B-8950-C00EE755E406}"/>
              </a:ext>
            </a:extLst>
          </p:cNvPr>
          <p:cNvCxnSpPr>
            <a:cxnSpLocks/>
          </p:cNvCxnSpPr>
          <p:nvPr/>
        </p:nvCxnSpPr>
        <p:spPr>
          <a:xfrm flipH="1" flipV="1">
            <a:off x="6732240" y="5157192"/>
            <a:ext cx="72008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039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(9)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426591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 &lt;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"Mode is less than 2"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 marks the spot"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x)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83D599-768C-43AF-A7B1-D881B9928AC1}"/>
              </a:ext>
            </a:extLst>
          </p:cNvPr>
          <p:cNvCxnSpPr/>
          <p:nvPr/>
        </p:nvCxnSpPr>
        <p:spPr>
          <a:xfrm>
            <a:off x="827584" y="393305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535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Conciseness (10)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DE6992-74D7-4075-9CAF-A2CD1090B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426591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(mode &lt;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"Mode is less than 2"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 marks the spot"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x)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83D599-768C-43AF-A7B1-D881B9928AC1}"/>
              </a:ext>
            </a:extLst>
          </p:cNvPr>
          <p:cNvCxnSpPr/>
          <p:nvPr/>
        </p:nvCxnSpPr>
        <p:spPr>
          <a:xfrm>
            <a:off x="827584" y="414908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44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C17C8-04E5-4339-A987-9E516600F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72" y="1916832"/>
            <a:ext cx="2336401" cy="4096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66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 (1)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ABC1C00-0A90-4DF5-9B01-839022729B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941177"/>
            <a:ext cx="7917552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"Theo"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Optional&lt;List&lt;String&gt;&gt;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ofNullable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.isPresent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"Rory"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6F071-849C-450B-8330-5195CB3B0728}"/>
              </a:ext>
            </a:extLst>
          </p:cNvPr>
          <p:cNvSpPr/>
          <p:nvPr/>
        </p:nvSpPr>
        <p:spPr>
          <a:xfrm>
            <a:off x="539552" y="2276873"/>
            <a:ext cx="4032448" cy="12961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1820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 (2)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ABC1C00-0A90-4DF5-9B01-839022729B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941177"/>
            <a:ext cx="6628738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"Theo"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Optional&lt;List&lt;String&gt;&gt;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Optional.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ofNullable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.isPresent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"Rory"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6F071-849C-450B-8330-5195CB3B0728}"/>
              </a:ext>
            </a:extLst>
          </p:cNvPr>
          <p:cNvSpPr/>
          <p:nvPr/>
        </p:nvSpPr>
        <p:spPr>
          <a:xfrm>
            <a:off x="467544" y="3717032"/>
            <a:ext cx="6552728" cy="11089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308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2;p14">
            <a:extLst>
              <a:ext uri="{FF2B5EF4-FFF2-40B4-BE49-F238E27FC236}">
                <a16:creationId xmlns:a16="http://schemas.microsoft.com/office/drawing/2014/main" id="{BDCE88FB-00AF-D644-146A-2892FABEB3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(1)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A2A45-A580-4B4B-B167-045EC7354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39341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7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 (3)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34D9B8-C722-41E1-8D79-F61C5A7143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2264345"/>
            <a:ext cx="7595349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MutableList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Corneil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//throws Exception in thread "main" </a:t>
            </a:r>
            <a:r>
              <a:rPr lang="en-US" altLang="en-US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kotlin.KotlinNullPointerException</a:t>
            </a:r>
            <a:endParaRPr lang="en-US" alt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!!.add(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“Christoff"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2378D-F42F-460A-BA07-2DF4451F6601}"/>
              </a:ext>
            </a:extLst>
          </p:cNvPr>
          <p:cNvSpPr/>
          <p:nvPr/>
        </p:nvSpPr>
        <p:spPr>
          <a:xfrm>
            <a:off x="539552" y="2636912"/>
            <a:ext cx="496855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09829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Null safety (4)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34D9B8-C722-41E1-8D79-F61C5A7143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2264345"/>
            <a:ext cx="7595349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MutableList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Corneil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//throws Exception in thread "main" </a:t>
            </a:r>
            <a:r>
              <a:rPr lang="en-US" altLang="en-US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kotlin.KotlinNullPointerException</a:t>
            </a:r>
            <a:endParaRPr lang="en-US" alt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!!.add(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“Christoff"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2378D-F42F-460A-BA07-2DF4451F6601}"/>
              </a:ext>
            </a:extLst>
          </p:cNvPr>
          <p:cNvSpPr/>
          <p:nvPr/>
        </p:nvSpPr>
        <p:spPr>
          <a:xfrm>
            <a:off x="539552" y="3947459"/>
            <a:ext cx="7488832" cy="5616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8887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Smart cast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A9D27B-01B4-4FC1-AAFC-04656C9E5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6" y="2198370"/>
            <a:ext cx="6810375" cy="2377440"/>
          </a:xfrm>
        </p:spPr>
      </p:pic>
    </p:spTree>
    <p:extLst>
      <p:ext uri="{BB962C8B-B14F-4D97-AF65-F5344CB8AC3E}">
        <p14:creationId xmlns:p14="http://schemas.microsoft.com/office/powerpoint/2010/main" val="77645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Smart cast (1)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E2B15BD-6ED4-4B89-AC27-E6034CCE2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3608" y="2690336"/>
            <a:ext cx="3631122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n:Any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-&gt; n.inc()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E8E10043-E19F-4F2B-83DD-3D01ECDEEBB3}"/>
              </a:ext>
            </a:extLst>
          </p:cNvPr>
          <p:cNvSpPr txBox="1">
            <a:spLocks/>
          </p:cNvSpPr>
          <p:nvPr/>
        </p:nvSpPr>
        <p:spPr>
          <a:xfrm>
            <a:off x="1202432" y="390374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9FC03B"/>
              </a:buClr>
              <a:buSzPct val="100000"/>
              <a:buFont typeface="Arial" pitchFamily="34" charset="0"/>
              <a:buChar char="•"/>
              <a:defRPr lang="en-US" sz="20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rgbClr val="92D050"/>
              </a:buClr>
              <a:buSzPct val="70000"/>
              <a:buFont typeface="Courier New" pitchFamily="49" charset="0"/>
              <a:buChar char="o"/>
              <a:defRPr lang="en-US" sz="18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400" kern="1200" dirty="0" smtClean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ZA" sz="2400" kern="1200" dirty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755576" y="285293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00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Smart cast (2)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E2B15BD-6ED4-4B89-AC27-E6034CCE2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3608" y="2690336"/>
            <a:ext cx="3631122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n:Any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-&gt; n.inc()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E8E10043-E19F-4F2B-83DD-3D01ECDEEBB3}"/>
              </a:ext>
            </a:extLst>
          </p:cNvPr>
          <p:cNvSpPr txBox="1">
            <a:spLocks/>
          </p:cNvSpPr>
          <p:nvPr/>
        </p:nvSpPr>
        <p:spPr>
          <a:xfrm>
            <a:off x="1202432" y="390374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9FC03B"/>
              </a:buClr>
              <a:buSzPct val="100000"/>
              <a:buFont typeface="Arial" pitchFamily="34" charset="0"/>
              <a:buChar char="•"/>
              <a:defRPr lang="en-US" sz="20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rgbClr val="92D050"/>
              </a:buClr>
              <a:buSzPct val="70000"/>
              <a:buFont typeface="Courier New" pitchFamily="49" charset="0"/>
              <a:buChar char="o"/>
              <a:defRPr lang="en-US" sz="18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400" kern="1200" dirty="0" smtClean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ZA" sz="2400" kern="1200" dirty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1331640" y="342900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976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Smart cast (3)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E2B15BD-6ED4-4B89-AC27-E6034CCE2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3608" y="2690336"/>
            <a:ext cx="3631122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n:Any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-&gt; n.inc()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E8E10043-E19F-4F2B-83DD-3D01ECDEEBB3}"/>
              </a:ext>
            </a:extLst>
          </p:cNvPr>
          <p:cNvSpPr txBox="1">
            <a:spLocks/>
          </p:cNvSpPr>
          <p:nvPr/>
        </p:nvSpPr>
        <p:spPr>
          <a:xfrm>
            <a:off x="1202432" y="390374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4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9FC03B"/>
              </a:buClr>
              <a:buSzPct val="100000"/>
              <a:buFont typeface="Arial" pitchFamily="34" charset="0"/>
              <a:buChar char="•"/>
              <a:defRPr lang="en-US" sz="20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Clr>
                <a:srgbClr val="92D050"/>
              </a:buClr>
              <a:buSzPct val="70000"/>
              <a:buFont typeface="Courier New" pitchFamily="49" charset="0"/>
              <a:buChar char="o"/>
              <a:defRPr lang="en-US" sz="1800" kern="1200">
                <a:solidFill>
                  <a:srgbClr val="00285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400" kern="1200" dirty="0" smtClean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ZA" sz="2400" kern="1200" dirty="0">
                <a:solidFill>
                  <a:srgbClr val="0028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1331640" y="3717032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74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52B51BE-00AD-425F-8419-2D397041E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2141538"/>
            <a:ext cx="7299324" cy="3649662"/>
          </a:xfrm>
        </p:spPr>
      </p:pic>
    </p:spTree>
    <p:extLst>
      <p:ext uri="{BB962C8B-B14F-4D97-AF65-F5344CB8AC3E}">
        <p14:creationId xmlns:p14="http://schemas.microsoft.com/office/powerpoint/2010/main" val="3463060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 (1)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E80C8F-01D4-4BC7-B5A8-EDA63A1DFF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639" y="1772816"/>
            <a:ext cx="8669361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GameController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companion object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var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=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RequestMethod.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@Valid 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"players"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players: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PlayerNames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result: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model: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(players)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694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 (2)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E80C8F-01D4-4BC7-B5A8-EDA63A1DFF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639" y="1772816"/>
            <a:ext cx="8669361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GameController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companion object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var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=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RequestMethod.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@Valid 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"players"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players: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PlayerNames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result: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model: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(players)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848F74-2596-4C0B-BE05-C5C6F01C8ABC}"/>
              </a:ext>
            </a:extLst>
          </p:cNvPr>
          <p:cNvSpPr/>
          <p:nvPr/>
        </p:nvSpPr>
        <p:spPr>
          <a:xfrm>
            <a:off x="899592" y="2276872"/>
            <a:ext cx="5544616" cy="6480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4243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 (3)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E80C8F-01D4-4BC7-B5A8-EDA63A1DFF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639" y="1772816"/>
            <a:ext cx="8669361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GameController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companion object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var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=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RequestMethod.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@Valid 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"players"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players: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PlayerNames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result: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model: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(players)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848F74-2596-4C0B-BE05-C5C6F01C8ABC}"/>
              </a:ext>
            </a:extLst>
          </p:cNvPr>
          <p:cNvSpPr/>
          <p:nvPr/>
        </p:nvSpPr>
        <p:spPr>
          <a:xfrm>
            <a:off x="755576" y="3356992"/>
            <a:ext cx="5544616" cy="3456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299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34DED-D3B5-485B-BE02-6E22268F8E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36" y="2003242"/>
            <a:ext cx="3744416" cy="4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4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Initialisation (4)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4E80C8F-01D4-4BC7-B5A8-EDA63A1DFF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639" y="1772816"/>
            <a:ext cx="8669361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GameController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companion object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@Resource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GameService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internal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lateinit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var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=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RequestMethod.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@Valid @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"players"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players: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PlayerNames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result: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model: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(players)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model.addAttribute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kalahaGame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KALAHA_GAME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848F74-2596-4C0B-BE05-C5C6F01C8ABC}"/>
              </a:ext>
            </a:extLst>
          </p:cNvPr>
          <p:cNvSpPr/>
          <p:nvPr/>
        </p:nvSpPr>
        <p:spPr>
          <a:xfrm>
            <a:off x="755576" y="4581128"/>
            <a:ext cx="5544616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5731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Arguments</a:t>
            </a:r>
          </a:p>
        </p:txBody>
      </p:sp>
      <p:pic>
        <p:nvPicPr>
          <p:cNvPr id="6" name="WhatsApp Video 2018-07-04 at 11.30.26">
            <a:hlinkClick r:id="" action="ppaction://media"/>
            <a:extLst>
              <a:ext uri="{FF2B5EF4-FFF2-40B4-BE49-F238E27FC236}">
                <a16:creationId xmlns:a16="http://schemas.microsoft.com/office/drawing/2014/main" id="{B3BC9F27-FF10-4B03-8F26-527A801122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825625" y="1773238"/>
            <a:ext cx="5513388" cy="4135437"/>
          </a:xfrm>
        </p:spPr>
      </p:pic>
    </p:spTree>
    <p:extLst>
      <p:ext uri="{BB962C8B-B14F-4D97-AF65-F5344CB8AC3E}">
        <p14:creationId xmlns:p14="http://schemas.microsoft.com/office/powerpoint/2010/main" val="331091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(1)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539552" y="1844824"/>
            <a:ext cx="8208912" cy="14401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4903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(1)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6084168" y="1844824"/>
            <a:ext cx="2520280" cy="5184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4903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(2)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683568" y="3560546"/>
            <a:ext cx="7776864" cy="2284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9412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(3)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683568" y="3805374"/>
            <a:ext cx="7776864" cy="4157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0549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&amp; Named Parameters (4)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7C2866-6218-4811-AF05-94693384E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772816"/>
            <a:ext cx="8454559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//default value added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"House [height=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price=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 = House(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"Blue"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//ordering of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namedParamaters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important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//no price needed as defaulted to 50000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House(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"Yellow"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yellowHouse.print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0EC2D-69AD-4C51-A8FC-2C517938DF22}"/>
              </a:ext>
            </a:extLst>
          </p:cNvPr>
          <p:cNvSpPr/>
          <p:nvPr/>
        </p:nvSpPr>
        <p:spPr>
          <a:xfrm>
            <a:off x="683568" y="4149080"/>
            <a:ext cx="7776864" cy="4320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1594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endParaRPr lang="en-Z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C82862-DED2-4141-A10D-75BC60B72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00808"/>
            <a:ext cx="2637692" cy="4526280"/>
          </a:xfrm>
        </p:spPr>
      </p:pic>
    </p:spTree>
    <p:extLst>
      <p:ext uri="{BB962C8B-B14F-4D97-AF65-F5344CB8AC3E}">
        <p14:creationId xmlns:p14="http://schemas.microsoft.com/office/powerpoint/2010/main" val="1940946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(1)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2233667"/>
            <a:ext cx="5984331" cy="69127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9924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(2)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3212976"/>
            <a:ext cx="5984331" cy="2016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514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2EE19-D584-4077-B007-C119EA8656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2"/>
            <a:ext cx="8219256" cy="44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00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(3)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3414599"/>
            <a:ext cx="5984331" cy="23042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4275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(4)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3601819"/>
            <a:ext cx="5984331" cy="3456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67D77-6958-4E11-91FC-C2365DA315D4}"/>
              </a:ext>
            </a:extLst>
          </p:cNvPr>
          <p:cNvSpPr txBox="1"/>
          <p:nvPr/>
        </p:nvSpPr>
        <p:spPr>
          <a:xfrm>
            <a:off x="6588224" y="351541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*Deconstruction</a:t>
            </a:r>
          </a:p>
        </p:txBody>
      </p:sp>
    </p:spTree>
    <p:extLst>
      <p:ext uri="{BB962C8B-B14F-4D97-AF65-F5344CB8AC3E}">
        <p14:creationId xmlns:p14="http://schemas.microsoft.com/office/powerpoint/2010/main" val="233903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Classes &amp; </a:t>
            </a:r>
            <a:r>
              <a:rPr lang="en-ZA" dirty="0" err="1"/>
              <a:t>Optionals</a:t>
            </a:r>
            <a:r>
              <a:rPr lang="en-ZA" dirty="0"/>
              <a:t> (5)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CFF3AA-5AEB-490E-B956-928257939C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833455"/>
            <a:ext cx="5984331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“Red"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849999.99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(_,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lexus.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"optional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toyota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price = 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toyotaPrice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B97AB-AE8B-4206-B18F-57E2EF330AA4}"/>
              </a:ext>
            </a:extLst>
          </p:cNvPr>
          <p:cNvSpPr/>
          <p:nvPr/>
        </p:nvSpPr>
        <p:spPr>
          <a:xfrm>
            <a:off x="467545" y="4451514"/>
            <a:ext cx="5984331" cy="3456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3027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F9602D9-E74C-4AC9-B6D7-0A6ACCFB2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700808"/>
            <a:ext cx="3019639" cy="4526280"/>
          </a:xfrm>
        </p:spPr>
      </p:pic>
    </p:spTree>
    <p:extLst>
      <p:ext uri="{BB962C8B-B14F-4D97-AF65-F5344CB8AC3E}">
        <p14:creationId xmlns:p14="http://schemas.microsoft.com/office/powerpoint/2010/main" val="1571007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755576" y="1988840"/>
            <a:ext cx="3826768" cy="70609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162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827584" y="2996952"/>
            <a:ext cx="4258816" cy="70609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75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457200" y="3717032"/>
            <a:ext cx="6419056" cy="2448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25120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601216" y="3947458"/>
            <a:ext cx="6419056" cy="2016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8904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Classes, Interfaces &amp; Overriding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9B1E10-B38D-46AF-A32C-E61A6EF67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510444"/>
            <a:ext cx="7042312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"Learning..."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minutes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"Learning about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"Kotlin"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Learnable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final 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learn()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&lt;Learnable&gt;.learn()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ConferenceTopic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&gt;.learn()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"I'm one of the first people to learn Kotlin!"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KotlinTopic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course.learn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DBF2-F10D-4FA5-A9C2-F7FE320AB96C}"/>
              </a:ext>
            </a:extLst>
          </p:cNvPr>
          <p:cNvSpPr/>
          <p:nvPr/>
        </p:nvSpPr>
        <p:spPr>
          <a:xfrm>
            <a:off x="683568" y="4149080"/>
            <a:ext cx="6419056" cy="7776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3119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Extension Function</a:t>
            </a:r>
          </a:p>
        </p:txBody>
      </p:sp>
      <p:pic>
        <p:nvPicPr>
          <p:cNvPr id="6" name="WhatsApp Video 2018-07-06 at 16.38.42">
            <a:hlinkClick r:id="" action="ppaction://media"/>
            <a:extLst>
              <a:ext uri="{FF2B5EF4-FFF2-40B4-BE49-F238E27FC236}">
                <a16:creationId xmlns:a16="http://schemas.microsoft.com/office/drawing/2014/main" id="{87CD264D-A3F2-4F64-93D9-259717BD37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059113" y="2784475"/>
            <a:ext cx="3143250" cy="2357438"/>
          </a:xfrm>
        </p:spPr>
      </p:pic>
    </p:spTree>
    <p:extLst>
      <p:ext uri="{BB962C8B-B14F-4D97-AF65-F5344CB8AC3E}">
        <p14:creationId xmlns:p14="http://schemas.microsoft.com/office/powerpoint/2010/main" val="124122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99EDB-566A-4DC9-8820-6614F754E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291264" cy="4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827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Extension Function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2F7BE1A-336F-44B9-B6B3-42FB79420B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618012"/>
            <a:ext cx="5368777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Int.multi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String.greet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():String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.plus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we welcome you!"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250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John we welcome you!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John"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71951-55BB-4E60-B2A4-21D0D4B7710B}"/>
              </a:ext>
            </a:extLst>
          </p:cNvPr>
          <p:cNvSpPr/>
          <p:nvPr/>
        </p:nvSpPr>
        <p:spPr>
          <a:xfrm>
            <a:off x="467544" y="1988840"/>
            <a:ext cx="3970784" cy="60486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4049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Extension Function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2F7BE1A-336F-44B9-B6B3-42FB79420B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618012"/>
            <a:ext cx="5368777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Int.multi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String.greet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String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.plus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we welcome you!"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250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John we welcome you!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John"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71951-55BB-4E60-B2A4-21D0D4B7710B}"/>
              </a:ext>
            </a:extLst>
          </p:cNvPr>
          <p:cNvSpPr/>
          <p:nvPr/>
        </p:nvSpPr>
        <p:spPr>
          <a:xfrm>
            <a:off x="457200" y="2478494"/>
            <a:ext cx="5122912" cy="9505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4120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Extension Function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2F7BE1A-336F-44B9-B6B3-42FB79420B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5" y="1618012"/>
            <a:ext cx="5368777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Int.multi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String.greet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String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.plus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we welcome you!"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Array&lt;String&gt;)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250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//This will print John we welcome you!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John"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71951-55BB-4E60-B2A4-21D0D4B7710B}"/>
              </a:ext>
            </a:extLst>
          </p:cNvPr>
          <p:cNvSpPr/>
          <p:nvPr/>
        </p:nvSpPr>
        <p:spPr>
          <a:xfrm>
            <a:off x="457200" y="3573016"/>
            <a:ext cx="5266928" cy="15121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3137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Streams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1E1FA9-3082-4D7F-ADC8-4A34DABEA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628800"/>
            <a:ext cx="3771900" cy="4526280"/>
          </a:xfrm>
        </p:spPr>
      </p:pic>
    </p:spTree>
    <p:extLst>
      <p:ext uri="{BB962C8B-B14F-4D97-AF65-F5344CB8AC3E}">
        <p14:creationId xmlns:p14="http://schemas.microsoft.com/office/powerpoint/2010/main" val="2456973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Java Streams 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371791"/>
            <a:ext cx="813690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someList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.stream()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.map() // some operations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.collect(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Collectors.toList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());</a:t>
            </a: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755576" y="3356992"/>
            <a:ext cx="1800200" cy="60486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72036-3AFD-4F98-843A-75593BFA27FE}"/>
              </a:ext>
            </a:extLst>
          </p:cNvPr>
          <p:cNvSpPr/>
          <p:nvPr/>
        </p:nvSpPr>
        <p:spPr>
          <a:xfrm>
            <a:off x="2123728" y="4365104"/>
            <a:ext cx="3168352" cy="60486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33905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Kotlin Streams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864233"/>
            <a:ext cx="813690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Kotlin: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someList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.map()</a:t>
            </a: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1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Java Streams - continued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926063"/>
            <a:ext cx="81369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Stream&lt;Integer&gt;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someIntegers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=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integers.stream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();</a:t>
            </a:r>
            <a:endParaRPr lang="en-US" altLang="en-US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someIntegers.forEach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(...);</a:t>
            </a:r>
            <a:endParaRPr lang="en-US" altLang="en-US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someIntegers.forEach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(...);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53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Sequences (1)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510564"/>
            <a:ext cx="813690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Kotlin: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result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(1, 2, 3, 4, 5)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.map { n -&gt; n * n 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.filter { n -&gt; n &lt; 10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.first()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323528" y="3573016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61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Sequences (2)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510564"/>
            <a:ext cx="813690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Kotlin: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result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(1, 2, 3, 4, 5)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.map { n -&gt; n * n 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.filter { n -&gt; n &lt; 10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.first()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323528" y="378904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614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Lazy Sequences (3)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510564"/>
            <a:ext cx="813690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Kotlin: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result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(1, 2, 3, 4, 5)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.map { n -&gt; n * n 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.filter { n -&gt; n &lt; 10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} 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.first()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2461C3-4CD1-4290-8491-C3EF58FBC87E}"/>
              </a:ext>
            </a:extLst>
          </p:cNvPr>
          <p:cNvCxnSpPr/>
          <p:nvPr/>
        </p:nvCxnSpPr>
        <p:spPr>
          <a:xfrm>
            <a:off x="323528" y="4077072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6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</a:t>
            </a:r>
            <a:r>
              <a:rPr lang="en-ZA" dirty="0" err="1"/>
              <a:t>Kotlin</a:t>
            </a:r>
            <a:r>
              <a:rPr lang="en-ZA" dirty="0"/>
              <a:t>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3A1F1-4B49-42DB-8EA8-C626B26A8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9341"/>
            <a:ext cx="823994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44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Stream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797822"/>
            <a:ext cx="8136904" cy="117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dirty="0"/>
              <a:t>In Java, </a:t>
            </a:r>
            <a:r>
              <a:rPr lang="en-US" i="1" dirty="0"/>
              <a:t>Stream</a:t>
            </a:r>
            <a:r>
              <a:rPr lang="en-US" dirty="0"/>
              <a:t> operations are broken down into two categories:</a:t>
            </a:r>
          </a:p>
          <a:p>
            <a:r>
              <a:rPr lang="en-US" dirty="0"/>
              <a:t>intermediate and</a:t>
            </a:r>
          </a:p>
          <a:p>
            <a:r>
              <a:rPr lang="en-US" dirty="0"/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3517150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Intermediate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233564"/>
            <a:ext cx="813690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Still the same: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i="1" dirty="0"/>
              <a:t>filter()</a:t>
            </a:r>
            <a:r>
              <a:rPr lang="en-US" dirty="0"/>
              <a:t>, </a:t>
            </a:r>
            <a:r>
              <a:rPr lang="en-US" i="1" dirty="0"/>
              <a:t>map()</a:t>
            </a:r>
            <a:r>
              <a:rPr lang="en-US" dirty="0"/>
              <a:t>, </a:t>
            </a:r>
            <a:r>
              <a:rPr lang="en-US" i="1" dirty="0" err="1"/>
              <a:t>flatMap</a:t>
            </a:r>
            <a:r>
              <a:rPr lang="en-US" i="1" dirty="0"/>
              <a:t>()</a:t>
            </a:r>
            <a:r>
              <a:rPr lang="en-US" dirty="0"/>
              <a:t>, </a:t>
            </a:r>
            <a:r>
              <a:rPr lang="en-US" i="1" dirty="0"/>
              <a:t>distinct()</a:t>
            </a:r>
            <a:r>
              <a:rPr lang="en-US" dirty="0"/>
              <a:t> and </a:t>
            </a:r>
            <a:r>
              <a:rPr lang="en-US" i="1" dirty="0"/>
              <a:t>sorted()</a:t>
            </a:r>
            <a:r>
              <a:rPr lang="en-US" dirty="0"/>
              <a:t>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Renamed: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i="1" dirty="0"/>
              <a:t>limit()</a:t>
            </a:r>
            <a:r>
              <a:rPr lang="en-US" dirty="0"/>
              <a:t> is now </a:t>
            </a:r>
            <a:r>
              <a:rPr lang="en-US" i="1" dirty="0"/>
              <a:t>take</a:t>
            </a:r>
            <a:r>
              <a:rPr lang="en-US" dirty="0"/>
              <a:t>, and </a:t>
            </a:r>
            <a:r>
              <a:rPr lang="en-US" i="1" dirty="0"/>
              <a:t>skip()</a:t>
            </a:r>
            <a:r>
              <a:rPr lang="en-US" dirty="0"/>
              <a:t> is now </a:t>
            </a:r>
            <a:r>
              <a:rPr lang="en-US" i="1" dirty="0"/>
              <a:t>drop()</a:t>
            </a: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u="sng" dirty="0">
                <a:solidFill>
                  <a:schemeClr val="tx1"/>
                </a:solidFill>
                <a:latin typeface="Arial Unicode MS"/>
              </a:rPr>
              <a:t>Additional: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i="1" dirty="0" err="1"/>
              <a:t>filterNotNull</a:t>
            </a:r>
            <a:r>
              <a:rPr lang="en-US" i="1" dirty="0"/>
              <a:t>(), </a:t>
            </a:r>
            <a:r>
              <a:rPr lang="en-US" i="1" dirty="0" err="1"/>
              <a:t>filterIsInstance</a:t>
            </a:r>
            <a:r>
              <a:rPr lang="en-US" i="1" dirty="0"/>
              <a:t>(), </a:t>
            </a:r>
            <a:r>
              <a:rPr lang="en-US" i="1" dirty="0" err="1"/>
              <a:t>filterNot</a:t>
            </a:r>
            <a:r>
              <a:rPr lang="en-US" i="1" dirty="0"/>
              <a:t>() and </a:t>
            </a:r>
            <a:r>
              <a:rPr lang="en-US" i="1" dirty="0" err="1"/>
              <a:t>filterIndexed</a:t>
            </a:r>
            <a:r>
              <a:rPr lang="en-US" i="1" dirty="0"/>
              <a:t>()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6726357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Intermediate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649062"/>
            <a:ext cx="813690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oddSquared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(1, 2, 3, 4, 5)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.filter { n -&gt; n %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2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==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1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} // 1, 3, 5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.map { n -&gt; n * n } // 1, 9, 25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.drop(1) // 9, 25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  .take(1) // 9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8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Intermediate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418230"/>
            <a:ext cx="813690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letters =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("This", "Is", "An", "Example")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  .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flatMap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 { w -&gt;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w.toCharArray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() } // Produces a List&lt;Char&gt;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  .filter { c -&gt;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Character.isUpperCase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(c) }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In Java, the second line would need to be wrapped in </a:t>
            </a:r>
            <a:r>
              <a:rPr lang="en-US" sz="2000" i="1" dirty="0" err="1"/>
              <a:t>Arrays.toStream</a:t>
            </a:r>
            <a:r>
              <a:rPr lang="en-US" sz="2000" i="1" dirty="0"/>
              <a:t>()</a:t>
            </a:r>
            <a:r>
              <a:rPr lang="en-US" sz="2000" dirty="0"/>
              <a:t> for this to work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26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Terminal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097629"/>
            <a:ext cx="8136904" cy="25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dirty="0"/>
              <a:t>A couple of them do have different names:</a:t>
            </a:r>
          </a:p>
          <a:p>
            <a:r>
              <a:rPr lang="en-US" sz="2000" i="1" dirty="0" err="1"/>
              <a:t>anyMatch</a:t>
            </a:r>
            <a:r>
              <a:rPr lang="en-US" sz="2000" i="1" dirty="0"/>
              <a:t>()</a:t>
            </a:r>
            <a:r>
              <a:rPr lang="en-US" sz="2000" dirty="0"/>
              <a:t> -&gt; </a:t>
            </a:r>
            <a:r>
              <a:rPr lang="en-US" sz="2000" i="1" dirty="0"/>
              <a:t>any()</a:t>
            </a:r>
            <a:endParaRPr lang="en-US" sz="2000" dirty="0"/>
          </a:p>
          <a:p>
            <a:r>
              <a:rPr lang="en-US" sz="2000" i="1" dirty="0" err="1"/>
              <a:t>allMatch</a:t>
            </a:r>
            <a:r>
              <a:rPr lang="en-US" sz="2000" i="1" dirty="0"/>
              <a:t>()</a:t>
            </a:r>
            <a:r>
              <a:rPr lang="en-US" sz="2000" dirty="0"/>
              <a:t> -&gt; </a:t>
            </a:r>
            <a:r>
              <a:rPr lang="en-US" sz="2000" i="1" dirty="0"/>
              <a:t>all()</a:t>
            </a:r>
            <a:endParaRPr lang="en-US" sz="2000" dirty="0"/>
          </a:p>
          <a:p>
            <a:r>
              <a:rPr lang="en-US" sz="2000" i="1" dirty="0" err="1"/>
              <a:t>noneMatch</a:t>
            </a:r>
            <a:r>
              <a:rPr lang="en-US" sz="2000" i="1" dirty="0"/>
              <a:t>()</a:t>
            </a:r>
            <a:r>
              <a:rPr lang="en-US" sz="2000" dirty="0"/>
              <a:t> -&gt; </a:t>
            </a:r>
            <a:r>
              <a:rPr lang="en-US" sz="2000" i="1" dirty="0"/>
              <a:t>none()</a:t>
            </a:r>
          </a:p>
          <a:p>
            <a:endParaRPr lang="en-US" sz="2000" i="1" dirty="0"/>
          </a:p>
          <a:p>
            <a:pPr marL="0" indent="0">
              <a:buNone/>
            </a:pPr>
            <a:r>
              <a:rPr lang="en-US" sz="2000" i="1" dirty="0"/>
              <a:t>collect() stays collect()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6842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Additional Kotlin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136100"/>
            <a:ext cx="8136904" cy="250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/>
              <a:t>zip()</a:t>
            </a:r>
            <a:r>
              <a:rPr lang="en-US" sz="2000" dirty="0"/>
              <a:t> and </a:t>
            </a:r>
            <a:r>
              <a:rPr lang="en-US" sz="2000" i="1" dirty="0"/>
              <a:t>unzip()</a:t>
            </a:r>
            <a:r>
              <a:rPr lang="en-US" sz="2000" dirty="0"/>
              <a:t> – are used to combine two collections into one sequence of pairs, and conversely to convert a collection of pairs into two collections</a:t>
            </a:r>
          </a:p>
          <a:p>
            <a:r>
              <a:rPr lang="en-US" sz="2000" i="1" dirty="0"/>
              <a:t>associate</a:t>
            </a:r>
            <a:r>
              <a:rPr lang="en-US" sz="2000" dirty="0"/>
              <a:t> – is used for converting a collection into a map by providing a lambda to convert each entry in the collection into a key/value pair in the resulting map</a:t>
            </a:r>
          </a:p>
          <a:p>
            <a:pPr marL="0" indent="0"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33843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Additional Kotlin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982216"/>
            <a:ext cx="8136904" cy="2811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i="1" dirty="0"/>
              <a:t>For example:</a:t>
            </a:r>
          </a:p>
          <a:p>
            <a:pPr marL="0" indent="0">
              <a:buNone/>
            </a:pPr>
            <a:endParaRPr lang="en-US" sz="2000" i="1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numbers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(1, 2, 3)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words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("one", "two", "three")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numbers.zip(words)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This produces a </a:t>
            </a:r>
            <a:r>
              <a:rPr lang="en-US" sz="2000" i="1" dirty="0"/>
              <a:t>List&lt;Pair&lt;</a:t>
            </a:r>
            <a:r>
              <a:rPr lang="en-US" sz="2000" i="1" dirty="0" err="1"/>
              <a:t>Int</a:t>
            </a:r>
            <a:r>
              <a:rPr lang="en-US" sz="2000" i="1" dirty="0"/>
              <a:t>, String&gt;&gt;</a:t>
            </a:r>
            <a:r>
              <a:rPr lang="en-US" sz="2000" dirty="0"/>
              <a:t>, with values </a:t>
            </a:r>
            <a:r>
              <a:rPr lang="en-US" sz="2000" i="1" dirty="0"/>
              <a:t>1 to “one”, 2 to “two” </a:t>
            </a:r>
            <a:r>
              <a:rPr lang="en-US" sz="2000" dirty="0"/>
              <a:t>and </a:t>
            </a:r>
            <a:r>
              <a:rPr lang="en-US" sz="2000" i="1" dirty="0"/>
              <a:t>3 to “three”</a:t>
            </a:r>
            <a:r>
              <a:rPr lang="en-US" sz="2000" dirty="0"/>
              <a:t>.</a:t>
            </a: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4210855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Additional Kotlin Operations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264345"/>
            <a:ext cx="813690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And: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val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squares =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 Unicode MS"/>
              </a:rPr>
              <a:t>listOf</a:t>
            </a: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(1, 2, 3, 4, 5)</a:t>
            </a:r>
            <a:endParaRPr lang="en-US" altLang="en-US" sz="8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  .associate { n -&gt; n to n * n }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Arial Unicode MS"/>
              </a:rPr>
              <a:t>This produces a Map&lt;</a:t>
            </a:r>
            <a:r>
              <a:rPr lang="en-US" sz="2000" dirty="0" err="1">
                <a:solidFill>
                  <a:schemeClr val="tx1"/>
                </a:solidFill>
                <a:latin typeface="Arial Unicode MS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Arial Unicode MS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Arial Unicode MS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Arial Unicode MS"/>
              </a:rPr>
              <a:t>&gt;, where the keys are the numbers 1 to 5, and the values are the squares of those values.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124817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Is Kotlin Production Ready?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41549-3441-4708-9631-3F2913A51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44824"/>
            <a:ext cx="4762500" cy="3806190"/>
          </a:xfrm>
        </p:spPr>
      </p:pic>
    </p:spTree>
    <p:extLst>
      <p:ext uri="{BB962C8B-B14F-4D97-AF65-F5344CB8AC3E}">
        <p14:creationId xmlns:p14="http://schemas.microsoft.com/office/powerpoint/2010/main" val="3201439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good code?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802680"/>
            <a:ext cx="813690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i="1" dirty="0"/>
              <a:t>So many terms to consider, like DRY, KISS, YAGNI, High-Cohesion-Low-Coupling, SOLID and Domain-driven design.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i="1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i="1" dirty="0"/>
              <a:t>Good code is code which is: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/>
              <a:t>Easy to understand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/>
              <a:t>Easy to change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/>
              <a:t>Easy to test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dirty="0"/>
              <a:t>Works right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i="1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i="1" dirty="0"/>
              <a:t>Code is like a joke. If you have to explain it, then it's a bad joke.</a:t>
            </a:r>
          </a:p>
        </p:txBody>
      </p:sp>
    </p:spTree>
    <p:extLst>
      <p:ext uri="{BB962C8B-B14F-4D97-AF65-F5344CB8AC3E}">
        <p14:creationId xmlns:p14="http://schemas.microsoft.com/office/powerpoint/2010/main" val="316116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Some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73359-DE7D-4FB2-9EEF-1AAD462FA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8414"/>
            <a:ext cx="6858000" cy="44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315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Let us investigate by…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618016"/>
            <a:ext cx="813690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/>
                </a:solidFill>
                <a:latin typeface="Arial Unicode MS"/>
              </a:rPr>
              <a:t>Seeing if Kotlin is truly Enterprise Production ready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tx1"/>
                </a:solidFill>
                <a:latin typeface="Arial Unicode MS"/>
              </a:rPr>
              <a:t>Comparing like for like with a real world application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tx1"/>
                </a:solidFill>
                <a:latin typeface="Arial Unicode MS"/>
              </a:rPr>
              <a:t>Following good coding practices and standards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52729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NOW show us some code…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6F794A-AEE0-4C0B-A290-E48CA57A3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700808"/>
            <a:ext cx="2817137" cy="4526280"/>
          </a:xfrm>
        </p:spPr>
      </p:pic>
    </p:spTree>
    <p:extLst>
      <p:ext uri="{BB962C8B-B14F-4D97-AF65-F5344CB8AC3E}">
        <p14:creationId xmlns:p14="http://schemas.microsoft.com/office/powerpoint/2010/main" val="26218368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Mockito &amp; </a:t>
            </a:r>
            <a:r>
              <a:rPr lang="en-ZA" sz="2800" dirty="0" err="1"/>
              <a:t>Hamcrest</a:t>
            </a:r>
            <a:r>
              <a:rPr lang="en-ZA" sz="2800" dirty="0"/>
              <a:t> Nuances (1)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618017"/>
            <a:ext cx="813690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ZA" sz="32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ZA" sz="3200" dirty="0"/>
              <a:t>mock-maker-inline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2AEAD-564E-4B03-9C1D-80B137A057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621030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219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Mockito &amp; </a:t>
            </a:r>
            <a:r>
              <a:rPr lang="en-ZA" sz="2800" dirty="0" err="1"/>
              <a:t>Hamcrest</a:t>
            </a:r>
            <a:r>
              <a:rPr lang="en-ZA" sz="2800" dirty="0"/>
              <a:t> Nuances (2)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648794"/>
            <a:ext cx="813690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/>
              <a:t>org.mockito.exceptions.base.MockitoException</a:t>
            </a:r>
            <a:r>
              <a:rPr lang="en-US" sz="2000" dirty="0"/>
              <a:t>: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Cannot mock/spy class </a:t>
            </a:r>
            <a:r>
              <a:rPr lang="en-US" sz="2000" dirty="0" err="1"/>
              <a:t>za.co.ioagentsmith.game.kalaha.model.Player</a:t>
            </a:r>
            <a:endParaRPr lang="en-US" sz="20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Mockito cannot mock/spy because 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 - final class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	at za.co.ioagentsmith.game.kalaha.service.GameServiceTest.testSetup(GameServiceTest.kt:25)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	at </a:t>
            </a:r>
            <a:r>
              <a:rPr lang="en-US" sz="2000" dirty="0" err="1"/>
              <a:t>java.base</a:t>
            </a:r>
            <a:r>
              <a:rPr lang="en-US" sz="2000" dirty="0"/>
              <a:t>/jdk.internal.reflect.NativeMethodAccessorImpl.invoke0(Native Method)</a:t>
            </a:r>
          </a:p>
        </p:txBody>
      </p:sp>
    </p:spTree>
    <p:extLst>
      <p:ext uri="{BB962C8B-B14F-4D97-AF65-F5344CB8AC3E}">
        <p14:creationId xmlns:p14="http://schemas.microsoft.com/office/powerpoint/2010/main" val="13777810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 dirty="0"/>
              <a:t>Mockito &amp; </a:t>
            </a:r>
            <a:r>
              <a:rPr lang="en-ZA" sz="2800" dirty="0" err="1"/>
              <a:t>Hamcrest</a:t>
            </a:r>
            <a:r>
              <a:rPr lang="en-ZA" sz="2800" dirty="0"/>
              <a:t> Nuances (3)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2726013"/>
            <a:ext cx="813690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/>
              <a:t>`when`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/>
              <a:t>`is`</a:t>
            </a:r>
          </a:p>
        </p:txBody>
      </p:sp>
    </p:spTree>
    <p:extLst>
      <p:ext uri="{BB962C8B-B14F-4D97-AF65-F5344CB8AC3E}">
        <p14:creationId xmlns:p14="http://schemas.microsoft.com/office/powerpoint/2010/main" val="6782107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91" y="231845"/>
            <a:ext cx="8229600" cy="706091"/>
          </a:xfrm>
        </p:spPr>
        <p:txBody>
          <a:bodyPr/>
          <a:lstStyle/>
          <a:p>
            <a:r>
              <a:rPr lang="en-ZA" dirty="0"/>
              <a:t>Enterprise journey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E988-C3E4-4ACC-ADDF-4679235B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Z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7014F5-32D1-406A-9870-1412CD6A6067}"/>
              </a:ext>
            </a:extLst>
          </p:cNvPr>
          <p:cNvSpPr/>
          <p:nvPr/>
        </p:nvSpPr>
        <p:spPr>
          <a:xfrm rot="10800000" flipH="1" flipV="1">
            <a:off x="3893096" y="2948884"/>
            <a:ext cx="1378496" cy="87768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dirty="0"/>
              <a:t>Enterprise</a:t>
            </a:r>
          </a:p>
          <a:p>
            <a:pPr algn="ctr"/>
            <a:r>
              <a:rPr lang="en-ZA" sz="2000" dirty="0"/>
              <a:t>Kotlin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6643B4-E54D-4D51-A5CA-7B6DE813E04C}"/>
              </a:ext>
            </a:extLst>
          </p:cNvPr>
          <p:cNvSpPr/>
          <p:nvPr/>
        </p:nvSpPr>
        <p:spPr>
          <a:xfrm>
            <a:off x="4972034" y="1634479"/>
            <a:ext cx="1512168" cy="69127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Spring Boot 3 ready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5AF7D7-84D9-4A89-A9F5-56E2B33FCEA3}"/>
              </a:ext>
            </a:extLst>
          </p:cNvPr>
          <p:cNvSpPr/>
          <p:nvPr/>
        </p:nvSpPr>
        <p:spPr>
          <a:xfrm>
            <a:off x="6258886" y="2906238"/>
            <a:ext cx="1548172" cy="96297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Junit 5 ready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87047-6DC0-4F41-B4C1-230ABEE605CA}"/>
              </a:ext>
            </a:extLst>
          </p:cNvPr>
          <p:cNvSpPr/>
          <p:nvPr/>
        </p:nvSpPr>
        <p:spPr>
          <a:xfrm>
            <a:off x="4972034" y="4380659"/>
            <a:ext cx="1512168" cy="97853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Mockito ready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B04397-5781-47E1-ABCA-5EC24D22277E}"/>
              </a:ext>
            </a:extLst>
          </p:cNvPr>
          <p:cNvSpPr/>
          <p:nvPr/>
        </p:nvSpPr>
        <p:spPr>
          <a:xfrm>
            <a:off x="2695702" y="4356491"/>
            <a:ext cx="1512168" cy="97969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Streams are Collections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F6130A-B2B2-4C76-8159-20AAAA8CD429}"/>
              </a:ext>
            </a:extLst>
          </p:cNvPr>
          <p:cNvSpPr/>
          <p:nvPr/>
        </p:nvSpPr>
        <p:spPr>
          <a:xfrm>
            <a:off x="1131197" y="2948884"/>
            <a:ext cx="1488495" cy="877686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Eager vs. Lazy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A4C160-5858-457C-98C2-F1D1F8C8D432}"/>
              </a:ext>
            </a:extLst>
          </p:cNvPr>
          <p:cNvSpPr/>
          <p:nvPr/>
        </p:nvSpPr>
        <p:spPr>
          <a:xfrm>
            <a:off x="2766379" y="1634479"/>
            <a:ext cx="1402796" cy="69127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Spring 6 ready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B15946-1D6C-4851-B785-BE9EC2CBA6E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271592" y="3387727"/>
            <a:ext cx="987294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622B2-15A9-4046-8E80-489AA791BF49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flipH="1">
            <a:off x="2619692" y="3387727"/>
            <a:ext cx="12734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B73DB22-10E6-4017-BCF2-7FEB91381D50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364275" y="2341123"/>
            <a:ext cx="968765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037CCD09-4EE8-4F75-9993-F570DD132DA1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4326978" y="4224871"/>
            <a:ext cx="1043360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16875C4-F76F-4569-B799-3EAED9220BF5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V="1">
            <a:off x="3795054" y="2354239"/>
            <a:ext cx="968765" cy="220522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AEC6355-1CD8-41A4-9A2D-96DE685C07D3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3788899" y="4245538"/>
            <a:ext cx="1019771" cy="181826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46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performant is Kotlin?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7D4ED3-C85B-4694-8DF1-888EB5FF4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221" y="2141538"/>
            <a:ext cx="4164357" cy="3649662"/>
          </a:xfrm>
        </p:spPr>
      </p:pic>
    </p:spTree>
    <p:extLst>
      <p:ext uri="{BB962C8B-B14F-4D97-AF65-F5344CB8AC3E}">
        <p14:creationId xmlns:p14="http://schemas.microsoft.com/office/powerpoint/2010/main" val="9987024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performant is Kotlin? (1)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879353"/>
            <a:ext cx="813690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solidFill>
                <a:schemeClr val="tx1"/>
              </a:solidFill>
              <a:latin typeface="Arial Unicode MS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>
              <a:hlinkClick r:id="rId3"/>
            </a:endParaRPr>
          </a:p>
          <a:p>
            <a:pPr marL="0" indent="0"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dirty="0">
                <a:hlinkClick r:id="rId3"/>
              </a:rPr>
              <a:t>https://medium.com/keepsafe-engineering/kotlin-vs-java-compilation-speed-e6c174b39b5d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ED0FA-2E09-4AD2-B637-1CCA5AABD2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696744" cy="38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88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performant is Kotlin? (2)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B7DE4A7-C720-42F8-B9CF-EB80B6705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7544" y="1079412"/>
            <a:ext cx="8136904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u="sng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u="sng" dirty="0"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u="sng" dirty="0">
                <a:solidFill>
                  <a:schemeClr val="tx1"/>
                </a:solidFill>
                <a:latin typeface="Arial Unicode MS"/>
              </a:rPr>
              <a:t>Compile time: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 Unicode MS"/>
              </a:rPr>
              <a:t>Java still winning the compile wars…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 Unicode MS"/>
              </a:rPr>
              <a:t>even with </a:t>
            </a:r>
            <a:r>
              <a:rPr lang="en-US" altLang="en-US" sz="1800" dirty="0" err="1">
                <a:solidFill>
                  <a:schemeClr val="tx1"/>
                </a:solidFill>
                <a:latin typeface="Arial Unicode MS"/>
              </a:rPr>
              <a:t>gradle</a:t>
            </a:r>
            <a:r>
              <a:rPr lang="en-US" altLang="en-US" sz="1800" dirty="0">
                <a:solidFill>
                  <a:schemeClr val="tx1"/>
                </a:solidFill>
                <a:latin typeface="Arial Unicode MS"/>
              </a:rPr>
              <a:t> daemons…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 Unicode MS"/>
              </a:rPr>
              <a:t>and incremental builds, but just…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u="sng" dirty="0">
                <a:solidFill>
                  <a:schemeClr val="tx1"/>
                </a:solidFill>
                <a:latin typeface="Arial Unicode MS"/>
              </a:rPr>
              <a:t>Runtime: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Arial Unicode MS"/>
              </a:rPr>
              <a:t>Both compile to byte-code…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Arial Unicode MS"/>
              </a:rPr>
              <a:t>that run on JVM…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Arial Unicode MS"/>
              </a:rPr>
              <a:t>so run at relatively same speeds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Arial Unicode MS"/>
              </a:rPr>
              <a:t>References: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8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rial Unicode MS"/>
                <a:hlinkClick r:id="rId3"/>
              </a:rPr>
              <a:t>https://medium.com/keepsafe-engineering/kotlin-vs-java-compilation-speed-e6c174b39b5d</a:t>
            </a:r>
            <a:endParaRPr lang="en-US" sz="14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solidFill>
                <a:schemeClr val="tx1"/>
              </a:solidFill>
              <a:latin typeface="Arial Unicode M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rial Unicode MS"/>
                <a:hlinkClick r:id="rId4"/>
              </a:rPr>
              <a:t>https://github.com/JetBrains/kotlin-benchmarks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84130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291" y="231845"/>
            <a:ext cx="8229600" cy="706091"/>
          </a:xfrm>
        </p:spPr>
        <p:txBody>
          <a:bodyPr/>
          <a:lstStyle/>
          <a:p>
            <a:r>
              <a:rPr lang="en-ZA" dirty="0"/>
              <a:t>In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E988-C3E4-4ACC-ADDF-4679235B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Z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7014F5-32D1-406A-9870-1412CD6A6067}"/>
              </a:ext>
            </a:extLst>
          </p:cNvPr>
          <p:cNvSpPr/>
          <p:nvPr/>
        </p:nvSpPr>
        <p:spPr>
          <a:xfrm rot="10800000" flipH="1" flipV="1">
            <a:off x="3893096" y="2948884"/>
            <a:ext cx="1378496" cy="8776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Kotlin</a:t>
            </a:r>
            <a:endParaRPr kumimoji="0" lang="en-ZA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6643B4-E54D-4D51-A5CA-7B6DE813E04C}"/>
              </a:ext>
            </a:extLst>
          </p:cNvPr>
          <p:cNvSpPr/>
          <p:nvPr/>
        </p:nvSpPr>
        <p:spPr>
          <a:xfrm>
            <a:off x="4972034" y="1634479"/>
            <a:ext cx="1512168" cy="691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Compiles 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5AF7D7-84D9-4A89-A9F5-56E2B33FCEA3}"/>
              </a:ext>
            </a:extLst>
          </p:cNvPr>
          <p:cNvSpPr/>
          <p:nvPr/>
        </p:nvSpPr>
        <p:spPr>
          <a:xfrm>
            <a:off x="6258886" y="2906238"/>
            <a:ext cx="1548172" cy="9629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Official support for Android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87047-6DC0-4F41-B4C1-230ABEE605CA}"/>
              </a:ext>
            </a:extLst>
          </p:cNvPr>
          <p:cNvSpPr/>
          <p:nvPr/>
        </p:nvSpPr>
        <p:spPr>
          <a:xfrm>
            <a:off x="4972034" y="4380659"/>
            <a:ext cx="1512168" cy="9785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Developed by </a:t>
            </a:r>
            <a:r>
              <a:rPr kumimoji="0" lang="en-Z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JetBrains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17365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B04397-5781-47E1-ABCA-5EC24D22277E}"/>
              </a:ext>
            </a:extLst>
          </p:cNvPr>
          <p:cNvSpPr/>
          <p:nvPr/>
        </p:nvSpPr>
        <p:spPr>
          <a:xfrm>
            <a:off x="2695702" y="4356491"/>
            <a:ext cx="1512168" cy="9796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Costs nothing to adopt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F6130A-B2B2-4C76-8159-20AAAA8CD429}"/>
              </a:ext>
            </a:extLst>
          </p:cNvPr>
          <p:cNvSpPr/>
          <p:nvPr/>
        </p:nvSpPr>
        <p:spPr>
          <a:xfrm>
            <a:off x="1131197" y="2948884"/>
            <a:ext cx="1488495" cy="8776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 to learn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A4C160-5858-457C-98C2-F1D1F8C8D432}"/>
              </a:ext>
            </a:extLst>
          </p:cNvPr>
          <p:cNvSpPr/>
          <p:nvPr/>
        </p:nvSpPr>
        <p:spPr>
          <a:xfrm>
            <a:off x="2766379" y="1634479"/>
            <a:ext cx="1402796" cy="6912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Targets Java 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B15946-1D6C-4851-B785-BE9EC2CBA6E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271592" y="3387727"/>
            <a:ext cx="987294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622B2-15A9-4046-8E80-489AA791BF49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flipH="1">
            <a:off x="2619692" y="3387727"/>
            <a:ext cx="127340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B73DB22-10E6-4017-BCF2-7FEB91381D50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364275" y="2341123"/>
            <a:ext cx="968765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037CCD09-4EE8-4F75-9993-F570DD132DA1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4326978" y="4224871"/>
            <a:ext cx="1043360" cy="246754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16875C4-F76F-4569-B799-3EAED9220BF5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V="1">
            <a:off x="3795054" y="2354239"/>
            <a:ext cx="968765" cy="220522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AEC6355-1CD8-41A4-9A2D-96DE685C07D3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3788899" y="4245538"/>
            <a:ext cx="1019771" cy="181826"/>
          </a:xfrm>
          <a:prstGeom prst="curved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AE23C37-280B-467B-9D0F-FC38E71D0742}"/>
              </a:ext>
            </a:extLst>
          </p:cNvPr>
          <p:cNvSpPr txBox="1"/>
          <p:nvPr/>
        </p:nvSpPr>
        <p:spPr>
          <a:xfrm>
            <a:off x="6930937" y="1634480"/>
            <a:ext cx="1763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JVM bytecode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JavaScript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ECECD9-8F96-496C-AFE1-0A2995B64566}"/>
              </a:ext>
            </a:extLst>
          </p:cNvPr>
          <p:cNvSpPr txBox="1"/>
          <p:nvPr/>
        </p:nvSpPr>
        <p:spPr>
          <a:xfrm>
            <a:off x="6925512" y="4518487"/>
            <a:ext cx="189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Commercial support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From Industry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D15614-43A7-45B3-8305-9C0DADF14D22}"/>
              </a:ext>
            </a:extLst>
          </p:cNvPr>
          <p:cNvCxnSpPr>
            <a:stCxn id="7" idx="3"/>
            <a:endCxn id="45" idx="1"/>
          </p:cNvCxnSpPr>
          <p:nvPr/>
        </p:nvCxnSpPr>
        <p:spPr>
          <a:xfrm flipV="1">
            <a:off x="6484202" y="1926868"/>
            <a:ext cx="446735" cy="5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AF197B3-E82E-469E-98D5-855DE0466D79}"/>
              </a:ext>
            </a:extLst>
          </p:cNvPr>
          <p:cNvCxnSpPr>
            <a:cxnSpLocks/>
            <a:stCxn id="9" idx="3"/>
            <a:endCxn id="55" idx="1"/>
          </p:cNvCxnSpPr>
          <p:nvPr/>
        </p:nvCxnSpPr>
        <p:spPr>
          <a:xfrm flipV="1">
            <a:off x="6484202" y="4810875"/>
            <a:ext cx="441310" cy="5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0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5" grpId="0"/>
      <p:bldP spid="5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{A5536F90-5D66-FA47-9D14-A4E1E37E996B}tf10001058</Template>
  <TotalTime>1935</TotalTime>
  <Words>8281</Words>
  <Application>Microsoft Macintosh PowerPoint</Application>
  <PresentationFormat>On-screen Show (4:3)</PresentationFormat>
  <Paragraphs>655</Paragraphs>
  <Slides>100</Slides>
  <Notes>99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 Unicode MS</vt:lpstr>
      <vt:lpstr>Arial</vt:lpstr>
      <vt:lpstr>Calibri</vt:lpstr>
      <vt:lpstr>Calibri Light</vt:lpstr>
      <vt:lpstr>Courier New</vt:lpstr>
      <vt:lpstr>JetBrains Sans</vt:lpstr>
      <vt:lpstr>Ubuntu Medium</vt:lpstr>
      <vt:lpstr>Celestial</vt:lpstr>
      <vt:lpstr>The Force is Strong with Kotlin</vt:lpstr>
      <vt:lpstr>About me</vt:lpstr>
      <vt:lpstr>A brief …</vt:lpstr>
      <vt:lpstr>Why Kotlin (1)</vt:lpstr>
      <vt:lpstr>Why Kotlin (2)</vt:lpstr>
      <vt:lpstr>Why Kotlin (3)</vt:lpstr>
      <vt:lpstr>Why Kotlin (4)</vt:lpstr>
      <vt:lpstr>Why Kotlin (5)</vt:lpstr>
      <vt:lpstr>Some …</vt:lpstr>
      <vt:lpstr>REPL (Read Eval Print Loop)</vt:lpstr>
      <vt:lpstr>REPL (Read Eval Print Loop)</vt:lpstr>
      <vt:lpstr>REPL (Read Eval Print Loop)</vt:lpstr>
      <vt:lpstr>REPL – vars and vals</vt:lpstr>
      <vt:lpstr>REPL – vars and vals</vt:lpstr>
      <vt:lpstr>REPL – Expressions vs. Statements</vt:lpstr>
      <vt:lpstr>REPL – Expressions vs. Statements</vt:lpstr>
      <vt:lpstr>REPL – Nullable variables (1)</vt:lpstr>
      <vt:lpstr>REPL – Nullable variables (2)</vt:lpstr>
      <vt:lpstr>REPL – Nullable variables (3)</vt:lpstr>
      <vt:lpstr>REPL – Nullable variables (4)</vt:lpstr>
      <vt:lpstr>REPL – Nullable variables (5)</vt:lpstr>
      <vt:lpstr>REPL – Nullable variables (6)</vt:lpstr>
      <vt:lpstr>REPL – Nullable variables (7)</vt:lpstr>
      <vt:lpstr>REPL – Nullable variables (8)</vt:lpstr>
      <vt:lpstr>Best features of …</vt:lpstr>
      <vt:lpstr>Code Conciseness</vt:lpstr>
      <vt:lpstr>Code Conciseness (1)</vt:lpstr>
      <vt:lpstr>Code Conciseness (2)</vt:lpstr>
      <vt:lpstr>Code Conciseness (3)</vt:lpstr>
      <vt:lpstr>Code Conciseness (4)</vt:lpstr>
      <vt:lpstr>Code Conciseness (5)</vt:lpstr>
      <vt:lpstr>Code Conciseness (6)</vt:lpstr>
      <vt:lpstr>Code Conciseness (7)</vt:lpstr>
      <vt:lpstr>Code Conciseness (8)</vt:lpstr>
      <vt:lpstr>Code Conciseness (9)</vt:lpstr>
      <vt:lpstr>Code Conciseness (10)</vt:lpstr>
      <vt:lpstr>Null safety</vt:lpstr>
      <vt:lpstr>Null safety (1)</vt:lpstr>
      <vt:lpstr>Null safety (2)</vt:lpstr>
      <vt:lpstr>Null safety (3)</vt:lpstr>
      <vt:lpstr>Null safety (4)</vt:lpstr>
      <vt:lpstr>Smart cast</vt:lpstr>
      <vt:lpstr>Smart cast (1)</vt:lpstr>
      <vt:lpstr>Smart cast (2)</vt:lpstr>
      <vt:lpstr>Smart cast (3)</vt:lpstr>
      <vt:lpstr>Lazy Initialisation</vt:lpstr>
      <vt:lpstr>Lazy Initialisation (1)</vt:lpstr>
      <vt:lpstr>Lazy Initialisation (2)</vt:lpstr>
      <vt:lpstr>Lazy Initialisation (3)</vt:lpstr>
      <vt:lpstr>Lazy Initialisation (4)</vt:lpstr>
      <vt:lpstr>Default &amp; Named Arguments</vt:lpstr>
      <vt:lpstr>Default &amp; Named Parameters (1)</vt:lpstr>
      <vt:lpstr>Default &amp; Named Parameters (1)</vt:lpstr>
      <vt:lpstr>Default &amp; Named Parameters (2)</vt:lpstr>
      <vt:lpstr>Default &amp; Named Parameters (3)</vt:lpstr>
      <vt:lpstr>Default &amp; Named Parameters (4)</vt:lpstr>
      <vt:lpstr>Data Classes &amp; Optionals</vt:lpstr>
      <vt:lpstr>Data Classes &amp; Optionals (1)</vt:lpstr>
      <vt:lpstr>Data Classes &amp; Optionals (2)</vt:lpstr>
      <vt:lpstr>Data Classes &amp; Optionals (3)</vt:lpstr>
      <vt:lpstr>Data Classes &amp; Optionals (4)</vt:lpstr>
      <vt:lpstr>Data Classes &amp; Optionals (5)</vt:lpstr>
      <vt:lpstr>Classes, Interfaces &amp; Overriding</vt:lpstr>
      <vt:lpstr>Classes, Interfaces &amp; Overriding</vt:lpstr>
      <vt:lpstr>Classes, Interfaces &amp; Overriding</vt:lpstr>
      <vt:lpstr>Classes, Interfaces &amp; Overriding</vt:lpstr>
      <vt:lpstr>Classes, Interfaces &amp; Overriding</vt:lpstr>
      <vt:lpstr>Classes, Interfaces &amp; Overriding</vt:lpstr>
      <vt:lpstr>Extension Function</vt:lpstr>
      <vt:lpstr>Extension Function</vt:lpstr>
      <vt:lpstr>Extension Function</vt:lpstr>
      <vt:lpstr>Extension Function</vt:lpstr>
      <vt:lpstr>Streams</vt:lpstr>
      <vt:lpstr>Java Streams </vt:lpstr>
      <vt:lpstr>Kotlin Streams</vt:lpstr>
      <vt:lpstr>Java Streams - continued</vt:lpstr>
      <vt:lpstr>Lazy Sequences (1)</vt:lpstr>
      <vt:lpstr>Lazy Sequences (2)</vt:lpstr>
      <vt:lpstr>Lazy Sequences (3)</vt:lpstr>
      <vt:lpstr>Stream Operations</vt:lpstr>
      <vt:lpstr>Intermediate Operations</vt:lpstr>
      <vt:lpstr>Intermediate Operations</vt:lpstr>
      <vt:lpstr>Intermediate Operations</vt:lpstr>
      <vt:lpstr>Terminal Operations</vt:lpstr>
      <vt:lpstr>Additional Kotlin Operations</vt:lpstr>
      <vt:lpstr>Additional Kotlin Operations</vt:lpstr>
      <vt:lpstr>Additional Kotlin Operations</vt:lpstr>
      <vt:lpstr>Is Kotlin Production Ready?</vt:lpstr>
      <vt:lpstr>What is good code?</vt:lpstr>
      <vt:lpstr>Let us investigate by…</vt:lpstr>
      <vt:lpstr>NOW show us some code…</vt:lpstr>
      <vt:lpstr>Mockito &amp; Hamcrest Nuances (1)</vt:lpstr>
      <vt:lpstr>Mockito &amp; Hamcrest Nuances (2)</vt:lpstr>
      <vt:lpstr>Mockito &amp; Hamcrest Nuances (3)</vt:lpstr>
      <vt:lpstr>Enterprise journey recap</vt:lpstr>
      <vt:lpstr>How performant is Kotlin?</vt:lpstr>
      <vt:lpstr>How performant is Kotlin? (1)</vt:lpstr>
      <vt:lpstr>How performant is Kotlin? (2)</vt:lpstr>
      <vt:lpstr>In 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Christoff Smith</dc:creator>
  <cp:lastModifiedBy>Christoff Smith</cp:lastModifiedBy>
  <cp:revision>15</cp:revision>
  <dcterms:created xsi:type="dcterms:W3CDTF">2018-11-28T22:45:05Z</dcterms:created>
  <dcterms:modified xsi:type="dcterms:W3CDTF">2023-06-26T20:20:11Z</dcterms:modified>
</cp:coreProperties>
</file>